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39" r:id="rId3"/>
    <p:sldId id="345" r:id="rId4"/>
    <p:sldId id="346" r:id="rId5"/>
    <p:sldId id="340" r:id="rId6"/>
    <p:sldId id="341" r:id="rId7"/>
    <p:sldId id="342" r:id="rId8"/>
    <p:sldId id="258" r:id="rId9"/>
    <p:sldId id="259" r:id="rId10"/>
    <p:sldId id="260" r:id="rId11"/>
    <p:sldId id="261" r:id="rId12"/>
    <p:sldId id="262" r:id="rId13"/>
    <p:sldId id="264" r:id="rId14"/>
    <p:sldId id="265" r:id="rId15"/>
    <p:sldId id="267" r:id="rId16"/>
    <p:sldId id="268" r:id="rId17"/>
    <p:sldId id="336" r:id="rId18"/>
    <p:sldId id="348" r:id="rId19"/>
    <p:sldId id="352" r:id="rId20"/>
    <p:sldId id="350" r:id="rId21"/>
    <p:sldId id="351" r:id="rId22"/>
    <p:sldId id="360" r:id="rId23"/>
    <p:sldId id="358" r:id="rId24"/>
    <p:sldId id="359" r:id="rId25"/>
    <p:sldId id="361" r:id="rId26"/>
    <p:sldId id="295" r:id="rId27"/>
    <p:sldId id="298" r:id="rId28"/>
    <p:sldId id="301" r:id="rId29"/>
    <p:sldId id="302" r:id="rId30"/>
    <p:sldId id="303" r:id="rId31"/>
    <p:sldId id="304" r:id="rId32"/>
    <p:sldId id="305" r:id="rId33"/>
    <p:sldId id="317" r:id="rId34"/>
    <p:sldId id="319" r:id="rId35"/>
    <p:sldId id="320" r:id="rId36"/>
    <p:sldId id="324" r:id="rId37"/>
    <p:sldId id="326" r:id="rId38"/>
    <p:sldId id="327" r:id="rId39"/>
    <p:sldId id="337" r:id="rId40"/>
    <p:sldId id="271" r:id="rId41"/>
    <p:sldId id="272" r:id="rId42"/>
    <p:sldId id="274" r:id="rId43"/>
    <p:sldId id="277" r:id="rId44"/>
    <p:sldId id="278" r:id="rId45"/>
    <p:sldId id="280" r:id="rId46"/>
    <p:sldId id="282" r:id="rId47"/>
    <p:sldId id="283" r:id="rId48"/>
    <p:sldId id="284" r:id="rId49"/>
    <p:sldId id="285" r:id="rId50"/>
    <p:sldId id="344" r:id="rId51"/>
    <p:sldId id="287" r:id="rId52"/>
    <p:sldId id="288" r:id="rId53"/>
    <p:sldId id="289" r:id="rId54"/>
    <p:sldId id="290" r:id="rId55"/>
    <p:sldId id="291" r:id="rId56"/>
    <p:sldId id="292" r:id="rId57"/>
    <p:sldId id="293" r:id="rId58"/>
    <p:sldId id="306" r:id="rId59"/>
    <p:sldId id="307" r:id="rId60"/>
    <p:sldId id="308" r:id="rId61"/>
    <p:sldId id="310" r:id="rId62"/>
    <p:sldId id="311" r:id="rId63"/>
    <p:sldId id="312" r:id="rId64"/>
    <p:sldId id="315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 съединение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лавие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9" name="Подзаглавие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bg-BG" smtClean="0"/>
              <a:t>Щракнете, за да редактирате стила на подзаглавията в образеца</a:t>
            </a:r>
            <a:endParaRPr kumimoji="0" lang="en-US"/>
          </a:p>
        </p:txBody>
      </p:sp>
      <p:sp>
        <p:nvSpPr>
          <p:cNvPr id="16" name="Контейнер за 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13.5.2020 г.</a:t>
            </a:fld>
            <a:endParaRPr lang="bg-BG"/>
          </a:p>
        </p:txBody>
      </p:sp>
      <p:sp>
        <p:nvSpPr>
          <p:cNvPr id="2" name="Контейнер за долния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15" name="Контейнер за номер на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 advClick="0" advTm="7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13.5.2020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 advClick="0" advTm="7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13.5.2020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 advClick="0" advTm="7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лавие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27" name="Контейнер за съдържани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25" name="Контейнер за 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13.5.2020 г.</a:t>
            </a:fld>
            <a:endParaRPr lang="bg-BG"/>
          </a:p>
        </p:txBody>
      </p:sp>
      <p:sp>
        <p:nvSpPr>
          <p:cNvPr id="19" name="Контейнер за долния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bg-BG"/>
          </a:p>
        </p:txBody>
      </p:sp>
      <p:sp>
        <p:nvSpPr>
          <p:cNvPr id="16" name="Контейнер за номер на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 advClick="0" advTm="7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 съединение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ов контейнер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19" name="Контейнер за 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13.5.2020 г.</a:t>
            </a:fld>
            <a:endParaRPr lang="bg-BG"/>
          </a:p>
        </p:txBody>
      </p:sp>
      <p:sp>
        <p:nvSpPr>
          <p:cNvPr id="11" name="Контейнер за долния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16" name="Контейнер за номер на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8" name="Заглавие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7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лавие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14" name="Контейнер за съдържани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13" name="Контейнер за съдържани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21" name="Контейнер за 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13.5.2020 г.</a:t>
            </a:fld>
            <a:endParaRPr lang="bg-BG"/>
          </a:p>
        </p:txBody>
      </p:sp>
      <p:sp>
        <p:nvSpPr>
          <p:cNvPr id="10" name="Контейнер за долния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1" name="Контейнер за номер на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 advClick="0" advTm="7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лавие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13" name="Текстов контейнер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25" name="Текстов контейнер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28" name="Контейнер за съдържани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10" name="Контейнер за 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13.5.2020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11" name="Право съединение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 advClick="0" advTm="7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лавие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12" name="Контейнер за 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13.5.2020 г.</a:t>
            </a:fld>
            <a:endParaRPr lang="bg-BG"/>
          </a:p>
        </p:txBody>
      </p:sp>
      <p:sp>
        <p:nvSpPr>
          <p:cNvPr id="21" name="Контейнер за долния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 advClick="0" advTm="7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13.5.2020 г.</a:t>
            </a:fld>
            <a:endParaRPr lang="bg-BG"/>
          </a:p>
        </p:txBody>
      </p:sp>
      <p:sp>
        <p:nvSpPr>
          <p:cNvPr id="24" name="Контейнер за долния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 advClick="0" advTm="7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аво съединение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лавие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26" name="Текстов контейнер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14" name="Контейнер за съдържани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25" name="Контейнер за 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13.5.2020 г.</a:t>
            </a:fld>
            <a:endParaRPr lang="bg-BG"/>
          </a:p>
        </p:txBody>
      </p:sp>
      <p:sp>
        <p:nvSpPr>
          <p:cNvPr id="29" name="Контейнер за долния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 advClick="0" advTm="7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Контейнер за картина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bg-BG" smtClean="0"/>
              <a:t>Щракнете върху иконата, за да добавите картина</a:t>
            </a:r>
            <a:endParaRPr kumimoji="0" lang="en-US" dirty="0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13.5.2020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1" name="Контейнер за номер на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17" name="Заглавие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26" name="Текстов контейнер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</p:spTree>
  </p:cSld>
  <p:clrMapOvr>
    <a:masterClrMapping/>
  </p:clrMapOvr>
  <p:transition spd="med" advClick="0" advTm="7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 съединение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ов контейнер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kumimoji="0" lang="bg-BG" smtClean="0"/>
              <a:t>Второ ниво</a:t>
            </a:r>
          </a:p>
          <a:p>
            <a:pPr lvl="2" eaLnBrk="1" latinLnBrk="0" hangingPunct="1"/>
            <a:r>
              <a:rPr kumimoji="0" lang="bg-BG" smtClean="0"/>
              <a:t>Трето ниво</a:t>
            </a:r>
          </a:p>
          <a:p>
            <a:pPr lvl="3" eaLnBrk="1" latinLnBrk="0" hangingPunct="1"/>
            <a:r>
              <a:rPr kumimoji="0" lang="bg-BG" smtClean="0"/>
              <a:t>Четвърто ниво</a:t>
            </a:r>
          </a:p>
          <a:p>
            <a:pPr lvl="4" eaLnBrk="1" latinLnBrk="0" hangingPunct="1"/>
            <a:r>
              <a:rPr kumimoji="0" lang="bg-BG" smtClean="0"/>
              <a:t>Пето ниво</a:t>
            </a:r>
            <a:endParaRPr kumimoji="0" lang="en-US"/>
          </a:p>
        </p:txBody>
      </p:sp>
      <p:sp>
        <p:nvSpPr>
          <p:cNvPr id="11" name="Контейнер за 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2B35730-BCF4-4396-B8B9-CDCD4DB8B04E}" type="datetimeFigureOut">
              <a:rPr lang="bg-BG" smtClean="0"/>
              <a:pPr/>
              <a:t>13.5.2020 г.</a:t>
            </a:fld>
            <a:endParaRPr lang="bg-BG"/>
          </a:p>
        </p:txBody>
      </p:sp>
      <p:sp>
        <p:nvSpPr>
          <p:cNvPr id="28" name="Контейнер за долния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10" name="Контейнер за заглавие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9" name="Право съединение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аво съединение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7000">
    <p:wipe dir="d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Owner\Desktop\&#1084;&#1091;&#1079;&#1080;&#1082;&#1072;\&#1079;&#1072;&#1074;&#1098;&#1088;&#1096;&#1074;&#1072;&#1085;&#1077;\4Track%20&#1093;&#1080;&#1084;&#1085;%20&#1044;&#1043;.mp3" TargetMode="External"/><Relationship Id="rId5" Type="http://schemas.openxmlformats.org/officeDocument/2006/relationships/image" Target="../media/image88.png"/><Relationship Id="rId4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800" y="0"/>
            <a:ext cx="6981844" cy="857232"/>
          </a:xfrm>
        </p:spPr>
        <p:txBody>
          <a:bodyPr>
            <a:noAutofit/>
          </a:bodyPr>
          <a:lstStyle/>
          <a:p>
            <a:pPr algn="ctr"/>
            <a:r>
              <a:rPr lang="bg-BG" sz="3200" dirty="0" smtClean="0">
                <a:solidFill>
                  <a:srgbClr val="FF0000"/>
                </a:solidFill>
                <a:effectLst/>
                <a:cs typeface="Aparajita" pitchFamily="34" charset="0"/>
              </a:rPr>
              <a:t>ДЕТСКА ГРАДИНА “РАДОСТ”, ГР.СВИЩОВ</a:t>
            </a:r>
            <a:endParaRPr lang="bg-BG" sz="3200" dirty="0">
              <a:solidFill>
                <a:srgbClr val="FF0000"/>
              </a:solidFill>
              <a:effectLst/>
              <a:cs typeface="Aparajita" pitchFamily="34" charset="0"/>
            </a:endParaRPr>
          </a:p>
        </p:txBody>
      </p:sp>
      <p:pic>
        <p:nvPicPr>
          <p:cNvPr id="5" name="Контейнер за съдържание 4" descr="2.jpg"/>
          <p:cNvPicPr>
            <a:picLocks noGrp="1"/>
          </p:cNvPicPr>
          <p:nvPr>
            <p:ph idx="1"/>
          </p:nvPr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28670"/>
            <a:ext cx="9144000" cy="592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 descr="2.jpg"/>
          <p:cNvPicPr/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85794"/>
            <a:ext cx="9144000" cy="6072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 descr="290208160945_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2396" y="1"/>
            <a:ext cx="1571604" cy="150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14348" y="0"/>
            <a:ext cx="6357982" cy="1071546"/>
          </a:xfrm>
        </p:spPr>
        <p:txBody>
          <a:bodyPr>
            <a:noAutofit/>
          </a:bodyPr>
          <a:lstStyle/>
          <a:p>
            <a:pPr algn="ctr"/>
            <a:r>
              <a:rPr lang="bg-BG" sz="2800" dirty="0" smtClean="0">
                <a:solidFill>
                  <a:srgbClr val="FF0000"/>
                </a:solidFill>
                <a:effectLst/>
              </a:rPr>
              <a:t>“ЕСЕННА МАГИЯ” </a:t>
            </a:r>
            <a:br>
              <a:rPr lang="bg-BG" sz="2800" dirty="0" smtClean="0">
                <a:solidFill>
                  <a:srgbClr val="FF0000"/>
                </a:solidFill>
                <a:effectLst/>
              </a:rPr>
            </a:br>
            <a:r>
              <a:rPr lang="bg-BG" sz="2800" dirty="0" smtClean="0">
                <a:solidFill>
                  <a:srgbClr val="FF0000"/>
                </a:solidFill>
                <a:effectLst/>
              </a:rPr>
              <a:t>В ДЕТСКАТА ГРАДИНА</a:t>
            </a:r>
            <a:endParaRPr lang="bg-BG" sz="28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Контейнер за съдържание 3" descr="есенен празник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290208160945_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710" y="1"/>
            <a:ext cx="1357290" cy="128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800" y="0"/>
            <a:ext cx="7053282" cy="1071546"/>
          </a:xfrm>
        </p:spPr>
        <p:txBody>
          <a:bodyPr>
            <a:noAutofit/>
          </a:bodyPr>
          <a:lstStyle/>
          <a:p>
            <a:pPr algn="ctr"/>
            <a:r>
              <a:rPr lang="bg-BG" sz="2800" dirty="0" smtClean="0">
                <a:solidFill>
                  <a:srgbClr val="FF0000"/>
                </a:solidFill>
                <a:effectLst/>
              </a:rPr>
              <a:t>  КУЛИНАРЕН КОНКУРС </a:t>
            </a:r>
            <a:br>
              <a:rPr lang="bg-BG" sz="2800" dirty="0" smtClean="0">
                <a:solidFill>
                  <a:srgbClr val="FF0000"/>
                </a:solidFill>
                <a:effectLst/>
              </a:rPr>
            </a:br>
            <a:r>
              <a:rPr lang="bg-BG" sz="2800" dirty="0" smtClean="0">
                <a:solidFill>
                  <a:srgbClr val="FF0000"/>
                </a:solidFill>
                <a:effectLst/>
              </a:rPr>
              <a:t>“СПЕЦИАЛИТЕТА НА ТАТИ”</a:t>
            </a:r>
            <a:endParaRPr lang="bg-BG" sz="28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Контейнер за съдържание 3" descr="КУЛИНАРЕН КОНКУРС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290208160945_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710" y="1"/>
            <a:ext cx="1357290" cy="13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14282" y="0"/>
            <a:ext cx="7286676" cy="1142984"/>
          </a:xfrm>
        </p:spPr>
        <p:txBody>
          <a:bodyPr>
            <a:noAutofit/>
          </a:bodyPr>
          <a:lstStyle/>
          <a:p>
            <a:r>
              <a:rPr lang="bg-BG" sz="3200" dirty="0" smtClean="0">
                <a:solidFill>
                  <a:srgbClr val="FF0000"/>
                </a:solidFill>
                <a:effectLst/>
              </a:rPr>
              <a:t>                   КОЛЕДНО ВЪЛШЕБСТВО</a:t>
            </a:r>
            <a:endParaRPr lang="bg-BG" sz="32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Контейнер за съдържание 3" descr="КОЛЕДА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8670"/>
            <a:ext cx="9144000" cy="5929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290208160945_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710" y="1"/>
            <a:ext cx="1357290" cy="13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800" y="0"/>
            <a:ext cx="6124588" cy="1071546"/>
          </a:xfrm>
        </p:spPr>
        <p:txBody>
          <a:bodyPr>
            <a:normAutofit/>
          </a:bodyPr>
          <a:lstStyle/>
          <a:p>
            <a:r>
              <a:rPr lang="bg-BG" dirty="0" smtClean="0">
                <a:solidFill>
                  <a:srgbClr val="FF0000"/>
                </a:solidFill>
                <a:effectLst/>
              </a:rPr>
              <a:t>                   КОЛЕДЕН БАЗАР</a:t>
            </a:r>
            <a:endParaRPr lang="bg-BG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Контейнер за съдържание 3" descr="КОЛЕДЕН БАЗАР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8670"/>
            <a:ext cx="9144000" cy="592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290208160945_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710" y="1"/>
            <a:ext cx="1357290" cy="128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00034" y="0"/>
            <a:ext cx="7286676" cy="1071546"/>
          </a:xfrm>
        </p:spPr>
        <p:txBody>
          <a:bodyPr>
            <a:noAutofit/>
          </a:bodyPr>
          <a:lstStyle/>
          <a:p>
            <a:pPr algn="ctr"/>
            <a:r>
              <a:rPr lang="bg-BG" sz="2400" dirty="0" smtClean="0">
                <a:solidFill>
                  <a:srgbClr val="FF0000"/>
                </a:solidFill>
                <a:effectLst/>
              </a:rPr>
              <a:t>29. 02. 2020Г.- ДЕН НА ПОДАРЪЦИТЕ ПОД НАСЛОВ “ДЕНЯТ ЗА </a:t>
            </a:r>
            <a:r>
              <a:rPr lang="bg-BG" sz="2400" dirty="0" err="1" smtClean="0">
                <a:solidFill>
                  <a:srgbClr val="FF0000"/>
                </a:solidFill>
                <a:effectLst/>
              </a:rPr>
              <a:t>НАс</a:t>
            </a:r>
            <a:r>
              <a:rPr lang="bg-BG" sz="2400" dirty="0" smtClean="0">
                <a:solidFill>
                  <a:srgbClr val="FF0000"/>
                </a:solidFill>
                <a:effectLst/>
              </a:rPr>
              <a:t> Е ПОДАРЕН, НЕКА ВСЕКИ Е ДАРЕН!”</a:t>
            </a:r>
            <a:endParaRPr lang="bg-BG" sz="24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Контейнер за съдържание 3" descr="2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290208160945_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710" y="1"/>
            <a:ext cx="1357290" cy="128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800" y="0"/>
            <a:ext cx="7196158" cy="1071546"/>
          </a:xfrm>
        </p:spPr>
        <p:txBody>
          <a:bodyPr>
            <a:noAutofit/>
          </a:bodyPr>
          <a:lstStyle/>
          <a:p>
            <a:pPr algn="ctr"/>
            <a:r>
              <a:rPr lang="bg-BG" sz="2800" dirty="0" smtClean="0">
                <a:solidFill>
                  <a:srgbClr val="FF0000"/>
                </a:solidFill>
              </a:rPr>
              <a:t>  </a:t>
            </a:r>
            <a:r>
              <a:rPr lang="bg-BG" sz="2800" dirty="0" smtClean="0">
                <a:solidFill>
                  <a:srgbClr val="FF0000"/>
                </a:solidFill>
                <a:effectLst/>
              </a:rPr>
              <a:t>БАБА МАРТА БЪРЗАЛА, МАРТЕНИЧКИ ВЪРЗАЛА!</a:t>
            </a:r>
            <a:endParaRPr lang="bg-BG" sz="28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Контейнер за съдържание 3" descr="БАБА МАРТА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8670"/>
            <a:ext cx="9144000" cy="5929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290208160945_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72" y="1"/>
            <a:ext cx="1428728" cy="128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800" y="0"/>
            <a:ext cx="7553348" cy="1000108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rgbClr val="FF0000"/>
                </a:solidFill>
                <a:effectLst/>
              </a:rPr>
              <a:t>ОТБЕЛЯЗВАНЕ НА НАЦИОНАЛНИЯ ПРАЗНИК НА БЪЛГАРИЯ</a:t>
            </a:r>
            <a:r>
              <a:rPr lang="en-US" sz="2800" dirty="0" smtClean="0">
                <a:solidFill>
                  <a:srgbClr val="FF0000"/>
                </a:solidFill>
                <a:effectLst/>
              </a:rPr>
              <a:t> </a:t>
            </a:r>
            <a:r>
              <a:rPr lang="bg-BG" sz="2800" dirty="0" smtClean="0">
                <a:solidFill>
                  <a:srgbClr val="FF0000"/>
                </a:solidFill>
                <a:effectLst/>
              </a:rPr>
              <a:t>-</a:t>
            </a:r>
            <a:r>
              <a:rPr lang="en-US" sz="2800" dirty="0" smtClean="0">
                <a:solidFill>
                  <a:srgbClr val="FF0000"/>
                </a:solidFill>
                <a:effectLst/>
              </a:rPr>
              <a:t> </a:t>
            </a:r>
            <a:r>
              <a:rPr lang="bg-BG" sz="2800" dirty="0" smtClean="0">
                <a:solidFill>
                  <a:srgbClr val="FF0000"/>
                </a:solidFill>
                <a:effectLst/>
              </a:rPr>
              <a:t>3 МАРТ</a:t>
            </a:r>
            <a:endParaRPr lang="bg-BG" sz="28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Контейнер за съдържание 3" descr="3 МАРТ ДГ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290208160945_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586" y="1"/>
            <a:ext cx="1214414" cy="128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715272" cy="1071546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rgbClr val="FF0000"/>
                </a:solidFill>
                <a:effectLst/>
              </a:rPr>
              <a:t>ШЕСТВИЕ ПО повод 3 МАРТ</a:t>
            </a:r>
            <a:endParaRPr lang="bg-BG" sz="28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Контейнер за съдържание 3" descr="ШЕСТВИЕ 3 МАРТ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1546"/>
            <a:ext cx="9144000" cy="5786453"/>
          </a:xfrm>
        </p:spPr>
      </p:pic>
      <p:pic>
        <p:nvPicPr>
          <p:cNvPr id="5" name="Картина 4" descr="290208160945_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710" y="1"/>
            <a:ext cx="1357290" cy="13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5500702"/>
            <a:ext cx="8458200" cy="1357298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>
                <a:solidFill>
                  <a:srgbClr val="FF0000"/>
                </a:solidFill>
                <a:effectLst/>
              </a:rPr>
              <a:t>Учебни материали и пособия, изработени от </a:t>
            </a:r>
            <a:r>
              <a:rPr lang="bg-BG" sz="2400" dirty="0" err="1" smtClean="0">
                <a:solidFill>
                  <a:srgbClr val="FF0000"/>
                </a:solidFill>
                <a:effectLst/>
              </a:rPr>
              <a:t>педагогичесКите</a:t>
            </a:r>
            <a:r>
              <a:rPr lang="bg-BG" sz="2400" dirty="0" smtClean="0">
                <a:solidFill>
                  <a:srgbClr val="FF0000"/>
                </a:solidFill>
                <a:effectLst/>
              </a:rPr>
              <a:t> специалисти в детската градина</a:t>
            </a:r>
            <a:endParaRPr lang="bg-BG" sz="2400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0" y="0"/>
            <a:ext cx="2757446" cy="5786454"/>
          </a:xfrm>
        </p:spPr>
        <p:txBody>
          <a:bodyPr>
            <a:noAutofit/>
          </a:bodyPr>
          <a:lstStyle/>
          <a:p>
            <a:r>
              <a:rPr lang="bg-BG" sz="1800" dirty="0" smtClean="0">
                <a:solidFill>
                  <a:srgbClr val="FF0000"/>
                </a:solidFill>
              </a:rPr>
              <a:t>ДИ -1, 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ТЕМА: ПЛОДОВЕ И ЗЕЛЕНЧУЦИ,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ОН: ОС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ГРУПА “ЗВЕЗДИЧКИ”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ЗАДАЧИ: ОБСЛЕДВА , СРАВНЯВА, ПОДРЕЖДА И КЛАСИФИЦИРА ПЛОДОВЕ И ЗЕЛЕНЧУЦИ.</a:t>
            </a:r>
          </a:p>
          <a:p>
            <a:endParaRPr lang="bg-BG" sz="1800" dirty="0" smtClean="0">
              <a:solidFill>
                <a:srgbClr val="FF0000"/>
              </a:solidFill>
            </a:endParaRPr>
          </a:p>
          <a:p>
            <a:r>
              <a:rPr lang="bg-BG" sz="1800" dirty="0" smtClean="0">
                <a:solidFill>
                  <a:srgbClr val="FF0000"/>
                </a:solidFill>
              </a:rPr>
              <a:t>ДИ -2,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 ТЕМА: КЪЩИТЕ НА ХОРАТА ПО СВЕТА,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ОН: ОС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ГРУПА “ЗВЕЗДИЧКИ”,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ЗАДАЧИ: РАЗПОЗНАВА, ОПИСВА И СРАВНЯВА ДОМОВЕТА НА ХОРАТА ПО СВЕТА.</a:t>
            </a:r>
            <a:endParaRPr lang="bg-BG" sz="1800" dirty="0">
              <a:solidFill>
                <a:srgbClr val="FF0000"/>
              </a:solidFill>
            </a:endParaRPr>
          </a:p>
        </p:txBody>
      </p:sp>
      <p:pic>
        <p:nvPicPr>
          <p:cNvPr id="5" name="Контейнер за съдържание 4" descr="cats.jpg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88" y="571480"/>
            <a:ext cx="6054730" cy="2428892"/>
          </a:xfrm>
        </p:spPr>
      </p:pic>
      <p:pic>
        <p:nvPicPr>
          <p:cNvPr id="1027" name="Picture 3" descr="C:\Users\acer\Desktop\Originals\cat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488" y="2928934"/>
            <a:ext cx="6072230" cy="257176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5643578"/>
            <a:ext cx="8458200" cy="1214422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>
                <a:solidFill>
                  <a:srgbClr val="FF0000"/>
                </a:solidFill>
                <a:effectLst/>
              </a:rPr>
              <a:t>Учебни материали и пособия, изработени от </a:t>
            </a:r>
            <a:r>
              <a:rPr lang="bg-BG" sz="2400" dirty="0" err="1" smtClean="0">
                <a:solidFill>
                  <a:srgbClr val="FF0000"/>
                </a:solidFill>
                <a:effectLst/>
              </a:rPr>
              <a:t>педагогичесКите</a:t>
            </a:r>
            <a:r>
              <a:rPr lang="bg-BG" sz="2400" dirty="0" smtClean="0">
                <a:solidFill>
                  <a:srgbClr val="FF0000"/>
                </a:solidFill>
                <a:effectLst/>
              </a:rPr>
              <a:t> специалисти в детската градина</a:t>
            </a:r>
            <a:endParaRPr lang="bg-BG" sz="2400" dirty="0">
              <a:effectLst/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0" y="357166"/>
            <a:ext cx="3465513" cy="5053034"/>
          </a:xfrm>
        </p:spPr>
        <p:txBody>
          <a:bodyPr>
            <a:normAutofit fontScale="92500" lnSpcReduction="20000"/>
          </a:bodyPr>
          <a:lstStyle/>
          <a:p>
            <a:r>
              <a:rPr lang="bg-BG" sz="1800" dirty="0" smtClean="0">
                <a:solidFill>
                  <a:srgbClr val="FF0000"/>
                </a:solidFill>
              </a:rPr>
              <a:t>ДИ – 3, 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ТЕМА: СВЕТОФАРЪТ  Е НАШ ПРИЯТЕЛ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ОН – 0С,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ГРУПА “ЗВЕЗДИЧКИ”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ЗАДАЧИ: ОБЛАДЯВАНЕ НА МОДЕЛИ ЗА БЕЗОПАСНО ПОВЕДЕНИЕ НА ПЪТЯ.</a:t>
            </a:r>
          </a:p>
          <a:p>
            <a:endParaRPr lang="bg-BG" sz="1800" dirty="0" smtClean="0">
              <a:solidFill>
                <a:srgbClr val="FF0000"/>
              </a:solidFill>
            </a:endParaRPr>
          </a:p>
          <a:p>
            <a:endParaRPr lang="bg-BG" sz="1800" dirty="0" smtClean="0">
              <a:solidFill>
                <a:srgbClr val="FF0000"/>
              </a:solidFill>
            </a:endParaRPr>
          </a:p>
          <a:p>
            <a:endParaRPr lang="bg-BG" sz="1800" dirty="0" smtClean="0">
              <a:solidFill>
                <a:srgbClr val="FF0000"/>
              </a:solidFill>
            </a:endParaRPr>
          </a:p>
          <a:p>
            <a:r>
              <a:rPr lang="bg-BG" sz="1800" dirty="0" smtClean="0">
                <a:solidFill>
                  <a:srgbClr val="FF0000"/>
                </a:solidFill>
              </a:rPr>
              <a:t>ДИ – 4,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 ТЕМА: МОЯТ РОДЕН ГРАД,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ОН – ОС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ГРУПА “ЗВЕЗДИЧКИ”,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ЗАДАЧИ:  ОБОГАТЯВАНЕ ПРЕДСТАВИТЕ ЗА ЗАБЕЛЕЖИТЕЛНОСТИТС НА РОДНИЯ ГРАД, ЧРЕЗ СГЛОБЯВАНЕ НА ПЪЗЕЛ.</a:t>
            </a:r>
            <a:endParaRPr lang="bg-BG" sz="1800" dirty="0">
              <a:solidFill>
                <a:srgbClr val="FF0000"/>
              </a:solidFill>
            </a:endParaRPr>
          </a:p>
        </p:txBody>
      </p:sp>
      <p:pic>
        <p:nvPicPr>
          <p:cNvPr id="5" name="Контейнер за съдържание 4" descr="cat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00430" y="500042"/>
            <a:ext cx="5643570" cy="5357850"/>
          </a:xfrm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643834" cy="1928802"/>
          </a:xfrm>
        </p:spPr>
        <p:txBody>
          <a:bodyPr>
            <a:noAutofit/>
          </a:bodyPr>
          <a:lstStyle/>
          <a:p>
            <a:pPr algn="ctr"/>
            <a:r>
              <a:rPr lang="bg-BG" sz="2400" dirty="0" smtClean="0">
                <a:solidFill>
                  <a:srgbClr val="FF0000"/>
                </a:solidFill>
                <a:effectLst/>
              </a:rPr>
              <a:t>Детска градина „Радост“ се помещава в прекрасна, наскоро </a:t>
            </a:r>
            <a:r>
              <a:rPr lang="bg-BG" sz="2400" dirty="0" err="1" smtClean="0">
                <a:solidFill>
                  <a:srgbClr val="FF0000"/>
                </a:solidFill>
                <a:effectLst/>
              </a:rPr>
              <a:t>реновирана</a:t>
            </a:r>
            <a:r>
              <a:rPr lang="bg-BG" sz="2400" dirty="0" smtClean="0">
                <a:solidFill>
                  <a:srgbClr val="FF0000"/>
                </a:solidFill>
                <a:effectLst/>
              </a:rPr>
              <a:t> сграда с прилежащ към нея просторен двор с шест обновени и обезопасени площадки за игра, спортна площадка, опитно поле, зелени площи</a:t>
            </a:r>
            <a:r>
              <a:rPr lang="bg-BG" sz="2000" dirty="0" smtClean="0">
                <a:solidFill>
                  <a:srgbClr val="FF0000"/>
                </a:solidFill>
                <a:effectLst/>
              </a:rPr>
              <a:t>.</a:t>
            </a:r>
            <a:endParaRPr lang="bg-BG" sz="2000" dirty="0">
              <a:solidFill>
                <a:srgbClr val="FF0000"/>
              </a:solidFill>
              <a:effectLst/>
            </a:endParaRPr>
          </a:p>
        </p:txBody>
      </p:sp>
      <p:pic>
        <p:nvPicPr>
          <p:cNvPr id="5" name="Картина 4" descr="290208160945_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72" y="1"/>
            <a:ext cx="1428728" cy="13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Контейнер за съдържание 6" descr="1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00240"/>
            <a:ext cx="9144000" cy="4857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5715016"/>
            <a:ext cx="8458200" cy="1142984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>
                <a:solidFill>
                  <a:srgbClr val="FF0000"/>
                </a:solidFill>
                <a:effectLst/>
              </a:rPr>
              <a:t>Учебни материали и пособия, изработени от </a:t>
            </a:r>
            <a:r>
              <a:rPr lang="bg-BG" sz="2400" dirty="0" err="1" smtClean="0">
                <a:solidFill>
                  <a:srgbClr val="FF0000"/>
                </a:solidFill>
                <a:effectLst/>
              </a:rPr>
              <a:t>педагогичесКите</a:t>
            </a:r>
            <a:r>
              <a:rPr lang="bg-BG" sz="2400" dirty="0" smtClean="0">
                <a:solidFill>
                  <a:srgbClr val="FF0000"/>
                </a:solidFill>
                <a:effectLst/>
              </a:rPr>
              <a:t> специалисти в детската градина</a:t>
            </a:r>
            <a:endParaRPr lang="bg-BG" sz="2400" dirty="0">
              <a:effectLst/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0" y="214290"/>
            <a:ext cx="3465513" cy="5195910"/>
          </a:xfrm>
        </p:spPr>
        <p:txBody>
          <a:bodyPr>
            <a:noAutofit/>
          </a:bodyPr>
          <a:lstStyle/>
          <a:p>
            <a:r>
              <a:rPr lang="bg-BG" sz="1800" dirty="0" smtClean="0">
                <a:solidFill>
                  <a:srgbClr val="FF0000"/>
                </a:solidFill>
              </a:rPr>
              <a:t>ДИ – 5, 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ТЕМА: ДОВЪРШИ КАРТИНКАТА,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ОН – ИИ,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ГРУПА  “ЗВЕЗДИЧКИ”,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ЗАДАЧИ : ЧРЕЗ МОДЕЛИРАНЕ ДОВЪРШВА КАРТИНКАТА.</a:t>
            </a:r>
          </a:p>
          <a:p>
            <a:endParaRPr lang="bg-BG" sz="1800" dirty="0" smtClean="0">
              <a:solidFill>
                <a:srgbClr val="FF0000"/>
              </a:solidFill>
            </a:endParaRPr>
          </a:p>
          <a:p>
            <a:endParaRPr lang="bg-BG" sz="1800" dirty="0" smtClean="0">
              <a:solidFill>
                <a:srgbClr val="FF0000"/>
              </a:solidFill>
            </a:endParaRPr>
          </a:p>
          <a:p>
            <a:r>
              <a:rPr lang="bg-BG" sz="1800" dirty="0" smtClean="0">
                <a:solidFill>
                  <a:srgbClr val="FF0000"/>
                </a:solidFill>
              </a:rPr>
              <a:t>ДИ – 6, 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ТЕМА: ГЕОМЕТРИЧНА КОМПОЗИЦИЯ,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ОН – МАТЕМАТИКА,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ГРУПА “ЗВЕЗДИЧКИ”,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ЗАДАЧИ: ПО ОБРАЗЕЦ ПОДРЕЖДАНЕ НА КАРТИНКА ОТ ГЕОМЕТРИЧНИ ФИГУРИ.</a:t>
            </a:r>
            <a:endParaRPr lang="bg-BG" sz="1800" dirty="0">
              <a:solidFill>
                <a:srgbClr val="FF0000"/>
              </a:solidFill>
            </a:endParaRPr>
          </a:p>
        </p:txBody>
      </p:sp>
      <p:pic>
        <p:nvPicPr>
          <p:cNvPr id="5" name="Контейнер за съдържание 4" descr="cat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869" y="571480"/>
            <a:ext cx="5572132" cy="5357850"/>
          </a:xfrm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5715016"/>
            <a:ext cx="8458200" cy="1142984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>
                <a:solidFill>
                  <a:srgbClr val="FF0000"/>
                </a:solidFill>
                <a:effectLst/>
              </a:rPr>
              <a:t>Учебни материали и пособия, изработени от </a:t>
            </a:r>
            <a:r>
              <a:rPr lang="bg-BG" sz="2400" dirty="0" err="1" smtClean="0">
                <a:solidFill>
                  <a:srgbClr val="FF0000"/>
                </a:solidFill>
                <a:effectLst/>
              </a:rPr>
              <a:t>педагогичесКите</a:t>
            </a:r>
            <a:r>
              <a:rPr lang="bg-BG" sz="2400" dirty="0" smtClean="0">
                <a:solidFill>
                  <a:srgbClr val="FF0000"/>
                </a:solidFill>
                <a:effectLst/>
              </a:rPr>
              <a:t> специалисти в детската градина</a:t>
            </a:r>
            <a:endParaRPr lang="bg-BG" sz="2400" dirty="0">
              <a:effectLst/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0" y="571480"/>
            <a:ext cx="3465513" cy="4910158"/>
          </a:xfrm>
        </p:spPr>
        <p:txBody>
          <a:bodyPr>
            <a:noAutofit/>
          </a:bodyPr>
          <a:lstStyle/>
          <a:p>
            <a:r>
              <a:rPr lang="bg-BG" sz="1800" dirty="0" smtClean="0">
                <a:solidFill>
                  <a:srgbClr val="FF0000"/>
                </a:solidFill>
              </a:rPr>
              <a:t>ДИ – 7,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ТЕМА: ПЪТНИ ЗНАЦИ,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ОН – ОС,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ГРУПА “СЛЪНЧИЦЕ”,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ЗАДАЧИ: ПРЕСЪЗДАВА ВИДА НА ПЪТНИТЕ ЗНАЦИ, ЧРЕЗ СГЛОБЯВАНЕ НА ПРИНЦИПА НА ПЪЗЕЛ.</a:t>
            </a:r>
          </a:p>
          <a:p>
            <a:endParaRPr lang="bg-BG" sz="1800" dirty="0" smtClean="0">
              <a:solidFill>
                <a:srgbClr val="FF0000"/>
              </a:solidFill>
            </a:endParaRPr>
          </a:p>
          <a:p>
            <a:r>
              <a:rPr lang="bg-BG" sz="1800" dirty="0" smtClean="0">
                <a:solidFill>
                  <a:srgbClr val="FF0000"/>
                </a:solidFill>
              </a:rPr>
              <a:t>ДИ – 8,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ТЕМА: ЧУДНИТЕ ФИГУРКИ,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ОН – МАТЕМАТИКА,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ГРУПА “СЛЪНЧИЦЕ”,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ЗАДАЧИ: ОТ ОТДЕЛНИ ЧАСТИ ДА СЕ ПОДРЕДИ АПЛИКИРАНАТА ФИГУРА.</a:t>
            </a:r>
          </a:p>
        </p:txBody>
      </p:sp>
      <p:pic>
        <p:nvPicPr>
          <p:cNvPr id="5" name="Контейнер за съдържание 4" descr="cat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00430" y="500042"/>
            <a:ext cx="5643570" cy="5429288"/>
          </a:xfrm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5786454"/>
            <a:ext cx="8458200" cy="1071546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>
                <a:solidFill>
                  <a:srgbClr val="FF0000"/>
                </a:solidFill>
                <a:effectLst/>
              </a:rPr>
              <a:t>Учебни материали и пособия, изработени от </a:t>
            </a:r>
            <a:r>
              <a:rPr lang="bg-BG" sz="2400" dirty="0" err="1" smtClean="0">
                <a:solidFill>
                  <a:srgbClr val="FF0000"/>
                </a:solidFill>
                <a:effectLst/>
              </a:rPr>
              <a:t>педагогичесКите</a:t>
            </a:r>
            <a:r>
              <a:rPr lang="bg-BG" sz="2400" dirty="0" smtClean="0">
                <a:solidFill>
                  <a:srgbClr val="FF0000"/>
                </a:solidFill>
                <a:effectLst/>
              </a:rPr>
              <a:t> специалисти в детската градина</a:t>
            </a:r>
            <a:endParaRPr lang="bg-BG" sz="2400" dirty="0">
              <a:effectLst/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500034" y="642918"/>
            <a:ext cx="3008313" cy="4800600"/>
          </a:xfrm>
        </p:spPr>
        <p:txBody>
          <a:bodyPr>
            <a:normAutofit/>
          </a:bodyPr>
          <a:lstStyle/>
          <a:p>
            <a:r>
              <a:rPr lang="bg-BG" sz="1800" dirty="0" smtClean="0">
                <a:solidFill>
                  <a:srgbClr val="FF0000"/>
                </a:solidFill>
              </a:rPr>
              <a:t>ДИ – 9,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ТЕМА: КАКВО Е НУЖНО?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ОН – ОС,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ГРУПА “СЛЪНЧИЦЕ”,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ЗАДАЧИ: ОТКРИВА НЕОБХОДИМИТЕ ИНСТРУМЕНТИ И ПОСОБИЯ ЗА СЪОТВЕТНАТА ПРОФЕСИЯ.</a:t>
            </a:r>
            <a:endParaRPr lang="bg-BG" sz="1800" dirty="0">
              <a:solidFill>
                <a:srgbClr val="FF0000"/>
              </a:solidFill>
            </a:endParaRPr>
          </a:p>
        </p:txBody>
      </p:sp>
      <p:pic>
        <p:nvPicPr>
          <p:cNvPr id="5" name="Контейнер за съдържание 4" descr="cat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143372" y="500042"/>
            <a:ext cx="5000628" cy="5429288"/>
          </a:xfrm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1585938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>
                <a:solidFill>
                  <a:srgbClr val="FF0000"/>
                </a:solidFill>
                <a:effectLst/>
              </a:rPr>
              <a:t>Учебни материали и пособия, изработени от </a:t>
            </a:r>
            <a:r>
              <a:rPr lang="bg-BG" sz="2400" dirty="0" err="1" smtClean="0">
                <a:solidFill>
                  <a:srgbClr val="FF0000"/>
                </a:solidFill>
                <a:effectLst/>
              </a:rPr>
              <a:t>педагогичесКите</a:t>
            </a:r>
            <a:r>
              <a:rPr lang="bg-BG" sz="2400" dirty="0" smtClean="0">
                <a:solidFill>
                  <a:srgbClr val="FF0000"/>
                </a:solidFill>
                <a:effectLst/>
              </a:rPr>
              <a:t> специалисти в детската градина</a:t>
            </a:r>
            <a:endParaRPr lang="bg-BG" sz="2400" dirty="0">
              <a:effectLst/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0" y="0"/>
            <a:ext cx="3714744" cy="5857892"/>
          </a:xfrm>
        </p:spPr>
        <p:txBody>
          <a:bodyPr>
            <a:noAutofit/>
          </a:bodyPr>
          <a:lstStyle/>
          <a:p>
            <a:r>
              <a:rPr lang="bg-BG" sz="1800" dirty="0" smtClean="0">
                <a:solidFill>
                  <a:srgbClr val="FF0000"/>
                </a:solidFill>
              </a:rPr>
              <a:t>ДИ – 10,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ТЕМА: НА УЛИЦАТА В БЕЗОПАСНОСТ,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ОН – ОС,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ГРУПА “СЛЪНЧИЦЕ”,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ЗАДАЧИ:  ОБОГАТЯВАНЕ ПРЕДСТАВИ ТЕ ЗА УЧАСТНИЦИТЕ В ДВИЖЕНИЕТО, СВЕТЛИНИ НА СВЕТОФАРА И СЪДЪРЖАНИЕ НА ДОСТЪПНИ ПЪТНИ ЗНАЦИ.</a:t>
            </a:r>
          </a:p>
          <a:p>
            <a:endParaRPr lang="bg-BG" sz="1800" dirty="0" smtClean="0">
              <a:solidFill>
                <a:srgbClr val="FF0000"/>
              </a:solidFill>
            </a:endParaRPr>
          </a:p>
          <a:p>
            <a:r>
              <a:rPr lang="bg-BG" sz="1800" dirty="0" smtClean="0">
                <a:solidFill>
                  <a:srgbClr val="FF0000"/>
                </a:solidFill>
              </a:rPr>
              <a:t>ДИ – 11,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ТЕМА: УЧА ИГРАЕЙКО, ЖИВЕЯ ЗНАЕЙКИ,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ОН – ОС,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ГРУПА: “ДЕТЕЛИНИ”,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ЗАДАЧИ:УПРАЖНЯВАНЕ ПРАВИЛАТА ЗА БЕЗОПАСНО ДВИЖЕНИЕ НА УЛИЦАТА.</a:t>
            </a:r>
            <a:endParaRPr lang="bg-BG" sz="1800" dirty="0">
              <a:solidFill>
                <a:srgbClr val="FF0000"/>
              </a:solidFill>
            </a:endParaRPr>
          </a:p>
        </p:txBody>
      </p:sp>
      <p:pic>
        <p:nvPicPr>
          <p:cNvPr id="5" name="Контейнер за съдържание 4" descr="cat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868" y="357166"/>
            <a:ext cx="5572132" cy="5500726"/>
          </a:xfrm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800" y="5714992"/>
            <a:ext cx="8458200" cy="1143008"/>
          </a:xfrm>
        </p:spPr>
        <p:txBody>
          <a:bodyPr/>
          <a:lstStyle/>
          <a:p>
            <a:pPr algn="ctr"/>
            <a:r>
              <a:rPr lang="bg-BG" sz="2400" dirty="0" smtClean="0">
                <a:solidFill>
                  <a:srgbClr val="FF0000"/>
                </a:solidFill>
                <a:effectLst/>
              </a:rPr>
              <a:t>Учебни материали и пособия, изработени от </a:t>
            </a:r>
            <a:r>
              <a:rPr lang="bg-BG" sz="2400" dirty="0" err="1" smtClean="0">
                <a:solidFill>
                  <a:srgbClr val="FF0000"/>
                </a:solidFill>
                <a:effectLst/>
              </a:rPr>
              <a:t>педагогичесКите</a:t>
            </a:r>
            <a:r>
              <a:rPr lang="bg-BG" sz="2400" dirty="0" smtClean="0">
                <a:solidFill>
                  <a:srgbClr val="FF0000"/>
                </a:solidFill>
                <a:effectLst/>
              </a:rPr>
              <a:t> специалисти в детската градина</a:t>
            </a:r>
            <a:endParaRPr lang="bg-BG" sz="2400" dirty="0">
              <a:effectLst/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457200" y="357166"/>
            <a:ext cx="3757610" cy="5053034"/>
          </a:xfrm>
        </p:spPr>
        <p:txBody>
          <a:bodyPr>
            <a:noAutofit/>
          </a:bodyPr>
          <a:lstStyle/>
          <a:p>
            <a:r>
              <a:rPr lang="bg-BG" sz="1800" dirty="0" smtClean="0">
                <a:solidFill>
                  <a:srgbClr val="FF0000"/>
                </a:solidFill>
              </a:rPr>
              <a:t>ДИ – 12,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ТЕМА: ПОЛЕЗНО И ВРЕДНО,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ОН – ОС,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ГРУПА “СЛЪНЧИЦЕ”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ЗАДАЧИ: ОТКРИВА КАРТИТЕ С ПОЛЕЗНОТО И ВРЕДНОТО ЗА ЗДРАВЕТО НА ЧОВЕКА И ГИ  ГРУПИРА</a:t>
            </a:r>
          </a:p>
          <a:p>
            <a:endParaRPr lang="bg-BG" sz="1800" dirty="0" smtClean="0">
              <a:solidFill>
                <a:srgbClr val="FF0000"/>
              </a:solidFill>
            </a:endParaRPr>
          </a:p>
          <a:p>
            <a:r>
              <a:rPr lang="bg-BG" sz="1800" dirty="0" smtClean="0">
                <a:solidFill>
                  <a:srgbClr val="FF0000"/>
                </a:solidFill>
              </a:rPr>
              <a:t>ДИ – 13,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ТЕМА: АЗ ОБИЧАМ БЪЛГАРИЯ,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ОН – ОС,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ГРУПА “СЛЪНЧИЦЕ”,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ЗАДАЧИ: ПАЗНАВА ЗАБЕЛЕЖИТЕЛНОСТИТЕ НА БЪЛГАРИЯ И ГИ ПОДРЕЖДА НА СЪОТВЕТНОТО МЯСТО.</a:t>
            </a:r>
            <a:endParaRPr lang="bg-BG" sz="1800" dirty="0">
              <a:solidFill>
                <a:srgbClr val="FF0000"/>
              </a:solidFill>
            </a:endParaRPr>
          </a:p>
        </p:txBody>
      </p:sp>
      <p:pic>
        <p:nvPicPr>
          <p:cNvPr id="5" name="Контейнер за съдържание 4" descr="cat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6248" y="285728"/>
            <a:ext cx="4857752" cy="5572164"/>
          </a:xfrm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5214950"/>
            <a:ext cx="8458200" cy="1643050"/>
          </a:xfrm>
        </p:spPr>
        <p:txBody>
          <a:bodyPr/>
          <a:lstStyle/>
          <a:p>
            <a:pPr algn="ctr"/>
            <a:r>
              <a:rPr lang="bg-BG" sz="2400" dirty="0" smtClean="0">
                <a:solidFill>
                  <a:srgbClr val="FF0000"/>
                </a:solidFill>
                <a:effectLst/>
              </a:rPr>
              <a:t>Учебни материали и пособия, изработени от </a:t>
            </a:r>
            <a:r>
              <a:rPr lang="bg-BG" sz="2400" dirty="0" err="1" smtClean="0">
                <a:solidFill>
                  <a:srgbClr val="FF0000"/>
                </a:solidFill>
                <a:effectLst/>
              </a:rPr>
              <a:t>педагогичесКите</a:t>
            </a:r>
            <a:r>
              <a:rPr lang="bg-BG" sz="2400" dirty="0" smtClean="0">
                <a:solidFill>
                  <a:srgbClr val="FF0000"/>
                </a:solidFill>
                <a:effectLst/>
              </a:rPr>
              <a:t> специалисти в детската градина</a:t>
            </a:r>
            <a:endParaRPr lang="bg-BG" sz="2400" dirty="0">
              <a:effectLst/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500034" y="714356"/>
            <a:ext cx="2428892" cy="4800600"/>
          </a:xfrm>
        </p:spPr>
        <p:txBody>
          <a:bodyPr/>
          <a:lstStyle/>
          <a:p>
            <a:r>
              <a:rPr lang="bg-BG" sz="1800" dirty="0" smtClean="0">
                <a:solidFill>
                  <a:srgbClr val="FF0000"/>
                </a:solidFill>
              </a:rPr>
              <a:t>ДИ – 14,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ТЕМА:ПОЗНАВАМЕ ПРАВИЛАТА ЗА УЛИЧНО ДВИЖЕНИЕ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ОН – ОС,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ГРУПА “ПАЛАВНИЦИ”,</a:t>
            </a:r>
          </a:p>
          <a:p>
            <a:r>
              <a:rPr lang="bg-BG" sz="1800" dirty="0" smtClean="0">
                <a:solidFill>
                  <a:srgbClr val="FF0000"/>
                </a:solidFill>
              </a:rPr>
              <a:t>ЗАДАЧИ:  ПРАКТИЧЕСКО УПРАЖНЕНИЕ НА УСВОЕНИТЕ ПРАВИЛА ЗА БЕЗОПАСНО ПОВЕДЕНИЕ НА УЛИЦАТА.</a:t>
            </a:r>
          </a:p>
          <a:p>
            <a:endParaRPr lang="bg-BG" dirty="0" smtClean="0">
              <a:solidFill>
                <a:srgbClr val="FF0000"/>
              </a:solidFill>
            </a:endParaRPr>
          </a:p>
          <a:p>
            <a:endParaRPr lang="bg-BG" dirty="0" smtClean="0">
              <a:solidFill>
                <a:srgbClr val="FF0000"/>
              </a:solidFill>
            </a:endParaRPr>
          </a:p>
          <a:p>
            <a:endParaRPr lang="bg-BG" dirty="0" smtClean="0">
              <a:solidFill>
                <a:srgbClr val="FF0000"/>
              </a:solidFill>
            </a:endParaRPr>
          </a:p>
          <a:p>
            <a:endParaRPr lang="bg-BG" dirty="0">
              <a:solidFill>
                <a:srgbClr val="FF0000"/>
              </a:solidFill>
            </a:endParaRPr>
          </a:p>
        </p:txBody>
      </p:sp>
      <p:pic>
        <p:nvPicPr>
          <p:cNvPr id="5" name="Контейнер за съдържание 4" descr="cats.jpg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364" y="500042"/>
            <a:ext cx="6143636" cy="4929222"/>
          </a:xfrm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214290"/>
            <a:ext cx="7643834" cy="714380"/>
          </a:xfrm>
        </p:spPr>
        <p:txBody>
          <a:bodyPr>
            <a:noAutofit/>
          </a:bodyPr>
          <a:lstStyle/>
          <a:p>
            <a:pPr algn="ctr"/>
            <a:r>
              <a:rPr lang="bg-BG" sz="2400" dirty="0" smtClean="0">
                <a:solidFill>
                  <a:srgbClr val="00B050"/>
                </a:solidFill>
                <a:effectLst/>
              </a:rPr>
              <a:t>В националната седмица на четенето гости четоха приказки на децата от група “детелини”</a:t>
            </a:r>
            <a:endParaRPr lang="bg-BG" sz="2400" dirty="0">
              <a:solidFill>
                <a:srgbClr val="00B050"/>
              </a:solidFill>
              <a:effectLst/>
            </a:endParaRPr>
          </a:p>
        </p:txBody>
      </p:sp>
      <p:pic>
        <p:nvPicPr>
          <p:cNvPr id="4" name="Контейнер за съдържание 3" descr="седмица на четенето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3834" y="0"/>
            <a:ext cx="1500166" cy="150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800" y="0"/>
            <a:ext cx="7267596" cy="1071546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rgbClr val="00B050"/>
                </a:solidFill>
                <a:effectLst/>
              </a:rPr>
              <a:t>Засаждане на семена в група “детелини”</a:t>
            </a:r>
            <a:endParaRPr lang="bg-BG" sz="2800" dirty="0">
              <a:solidFill>
                <a:srgbClr val="00B050"/>
              </a:solidFill>
              <a:effectLst/>
            </a:endParaRPr>
          </a:p>
        </p:txBody>
      </p:sp>
      <p:pic>
        <p:nvPicPr>
          <p:cNvPr id="4" name="Контейнер за съдържание 3" descr="гор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3834" y="0"/>
            <a:ext cx="1500166" cy="150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800" y="0"/>
            <a:ext cx="7267596" cy="1295400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rgbClr val="00B050"/>
                </a:solidFill>
                <a:effectLst/>
              </a:rPr>
              <a:t>Работилница ЗА МАРТЕНИЦИ </a:t>
            </a:r>
            <a:br>
              <a:rPr lang="bg-BG" sz="2800" dirty="0" smtClean="0">
                <a:solidFill>
                  <a:srgbClr val="00B050"/>
                </a:solidFill>
                <a:effectLst/>
              </a:rPr>
            </a:br>
            <a:r>
              <a:rPr lang="bg-BG" sz="2800" dirty="0" smtClean="0">
                <a:solidFill>
                  <a:srgbClr val="00B050"/>
                </a:solidFill>
                <a:effectLst/>
              </a:rPr>
              <a:t>с мама и </a:t>
            </a:r>
            <a:r>
              <a:rPr lang="bg-BG" sz="2800" dirty="0" err="1" smtClean="0">
                <a:solidFill>
                  <a:srgbClr val="00B050"/>
                </a:solidFill>
                <a:effectLst/>
              </a:rPr>
              <a:t>тати</a:t>
            </a:r>
            <a:r>
              <a:rPr lang="bg-BG" sz="2800" dirty="0" smtClean="0">
                <a:solidFill>
                  <a:srgbClr val="00B050"/>
                </a:solidFill>
                <a:effectLst/>
              </a:rPr>
              <a:t> В ГРУПА “ДЕТЕЛИНИ”</a:t>
            </a:r>
            <a:endParaRPr lang="bg-BG" sz="2800" dirty="0">
              <a:solidFill>
                <a:srgbClr val="00B050"/>
              </a:solidFill>
              <a:effectLst/>
            </a:endParaRPr>
          </a:p>
        </p:txBody>
      </p:sp>
      <p:pic>
        <p:nvPicPr>
          <p:cNvPr id="4" name="Контейнер за съдържание 3" descr="б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3834" y="0"/>
            <a:ext cx="1500166" cy="150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800" y="0"/>
            <a:ext cx="7124720" cy="1071546"/>
          </a:xfrm>
        </p:spPr>
        <p:txBody>
          <a:bodyPr>
            <a:normAutofit/>
          </a:bodyPr>
          <a:lstStyle/>
          <a:p>
            <a:pPr algn="ctr"/>
            <a:r>
              <a:rPr lang="bg-BG" sz="3200" dirty="0" smtClean="0">
                <a:solidFill>
                  <a:srgbClr val="00B050"/>
                </a:solidFill>
                <a:effectLst/>
              </a:rPr>
              <a:t>Поздрав за мама</a:t>
            </a:r>
            <a:endParaRPr lang="bg-BG" sz="3200" dirty="0">
              <a:solidFill>
                <a:srgbClr val="00B050"/>
              </a:solidFill>
              <a:effectLst/>
            </a:endParaRPr>
          </a:p>
        </p:txBody>
      </p:sp>
      <p:pic>
        <p:nvPicPr>
          <p:cNvPr id="4" name="Контейнер за съдържание 3" descr="8 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3834" y="0"/>
            <a:ext cx="1500166" cy="150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643834" cy="2428868"/>
          </a:xfrm>
        </p:spPr>
        <p:txBody>
          <a:bodyPr>
            <a:noAutofit/>
          </a:bodyPr>
          <a:lstStyle/>
          <a:p>
            <a:pPr algn="ctr"/>
            <a:r>
              <a:rPr lang="bg-BG" sz="2400" dirty="0" smtClean="0">
                <a:solidFill>
                  <a:srgbClr val="FF0000"/>
                </a:solidFill>
                <a:effectLst/>
              </a:rPr>
              <a:t>Високо квалифициран педагогически екип, логопед, психолог, две медицински сестри и отлично обучен непедагогически персонал, всеотдайно се грижат за отглеждането, възпитанието и обучението на 134 деца, разпределени в шест възрастови групи.</a:t>
            </a:r>
            <a:r>
              <a:rPr lang="bg-BG" sz="2000" dirty="0" smtClean="0">
                <a:solidFill>
                  <a:srgbClr val="FF0000"/>
                </a:solidFill>
              </a:rPr>
              <a:t/>
            </a:r>
            <a:br>
              <a:rPr lang="bg-BG" sz="2000" dirty="0" smtClean="0">
                <a:solidFill>
                  <a:srgbClr val="FF0000"/>
                </a:solidFill>
              </a:rPr>
            </a:br>
            <a:endParaRPr lang="bg-BG" sz="2000" dirty="0">
              <a:solidFill>
                <a:srgbClr val="FF0000"/>
              </a:solidFill>
            </a:endParaRPr>
          </a:p>
        </p:txBody>
      </p:sp>
      <p:pic>
        <p:nvPicPr>
          <p:cNvPr id="4" name="Контейнер за съдържание 3" descr="96511818_686378355523132_1070388425204432896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143116"/>
            <a:ext cx="9144000" cy="471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290208160945_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72" y="1"/>
            <a:ext cx="1428728" cy="13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800" y="0"/>
            <a:ext cx="7267596" cy="1142984"/>
          </a:xfrm>
        </p:spPr>
        <p:txBody>
          <a:bodyPr>
            <a:normAutofit/>
          </a:bodyPr>
          <a:lstStyle/>
          <a:p>
            <a:pPr algn="ctr"/>
            <a:r>
              <a:rPr lang="bg-BG" sz="3200" dirty="0" smtClean="0">
                <a:solidFill>
                  <a:srgbClr val="00B050"/>
                </a:solidFill>
                <a:effectLst/>
              </a:rPr>
              <a:t>Интересно дистанционно забавление</a:t>
            </a:r>
            <a:endParaRPr lang="bg-BG" sz="3200" dirty="0">
              <a:solidFill>
                <a:srgbClr val="00B050"/>
              </a:solidFill>
              <a:effectLst/>
            </a:endParaRPr>
          </a:p>
        </p:txBody>
      </p:sp>
      <p:pic>
        <p:nvPicPr>
          <p:cNvPr id="4" name="Контейнер за съдържание 3" descr="онлайн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3834" y="0"/>
            <a:ext cx="1500166" cy="150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800" y="0"/>
            <a:ext cx="7339034" cy="1142984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rgbClr val="00B050"/>
                </a:solidFill>
                <a:effectLst/>
              </a:rPr>
              <a:t>в извънредното положение С  любимите книжки</a:t>
            </a:r>
            <a:endParaRPr lang="bg-BG" sz="2800" dirty="0">
              <a:solidFill>
                <a:srgbClr val="00B050"/>
              </a:solidFill>
              <a:effectLst/>
            </a:endParaRPr>
          </a:p>
        </p:txBody>
      </p:sp>
      <p:pic>
        <p:nvPicPr>
          <p:cNvPr id="4" name="Контейнер за съдържание 3" descr="онлайн книг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71546"/>
            <a:ext cx="9144000" cy="5786453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3834" y="0"/>
            <a:ext cx="1500166" cy="150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800" y="0"/>
            <a:ext cx="7339034" cy="1142984"/>
          </a:xfrm>
        </p:spPr>
        <p:txBody>
          <a:bodyPr>
            <a:normAutofit/>
          </a:bodyPr>
          <a:lstStyle/>
          <a:p>
            <a:pPr algn="ctr"/>
            <a:r>
              <a:rPr lang="bg-BG" sz="3200" dirty="0" smtClean="0">
                <a:solidFill>
                  <a:srgbClr val="00B050"/>
                </a:solidFill>
                <a:effectLst/>
              </a:rPr>
              <a:t>Много дистанционни занимания</a:t>
            </a:r>
            <a:endParaRPr lang="bg-BG" sz="3200" dirty="0">
              <a:solidFill>
                <a:srgbClr val="00B050"/>
              </a:solidFill>
              <a:effectLst/>
            </a:endParaRPr>
          </a:p>
        </p:txBody>
      </p:sp>
      <p:pic>
        <p:nvPicPr>
          <p:cNvPr id="4" name="Контейнер за съдържание 3" descr="онлай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71546"/>
            <a:ext cx="9144000" cy="5786453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3834" y="0"/>
            <a:ext cx="1500166" cy="150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800" y="0"/>
            <a:ext cx="6910406" cy="1071546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rgbClr val="0070C0"/>
                </a:solidFill>
                <a:effectLst/>
              </a:rPr>
              <a:t>В </a:t>
            </a:r>
            <a:r>
              <a:rPr lang="en-US" sz="2800" dirty="0" smtClean="0">
                <a:solidFill>
                  <a:srgbClr val="0070C0"/>
                </a:solidFill>
                <a:effectLst/>
              </a:rPr>
              <a:t>I</a:t>
            </a:r>
            <a:r>
              <a:rPr lang="bg-BG" sz="2800" dirty="0" smtClean="0">
                <a:solidFill>
                  <a:srgbClr val="0070C0"/>
                </a:solidFill>
                <a:effectLst/>
              </a:rPr>
              <a:t>Б група “</a:t>
            </a:r>
            <a:r>
              <a:rPr lang="bg-BG" sz="2800" dirty="0" err="1" smtClean="0">
                <a:solidFill>
                  <a:srgbClr val="0070C0"/>
                </a:solidFill>
                <a:effectLst/>
              </a:rPr>
              <a:t>палавници</a:t>
            </a:r>
            <a:r>
              <a:rPr lang="bg-BG" sz="2800" dirty="0" smtClean="0">
                <a:solidFill>
                  <a:srgbClr val="0070C0"/>
                </a:solidFill>
                <a:effectLst/>
              </a:rPr>
              <a:t>”- </a:t>
            </a:r>
            <a:br>
              <a:rPr lang="bg-BG" sz="2800" dirty="0" smtClean="0">
                <a:solidFill>
                  <a:srgbClr val="0070C0"/>
                </a:solidFill>
                <a:effectLst/>
              </a:rPr>
            </a:br>
            <a:r>
              <a:rPr lang="bg-BG" sz="2800" dirty="0" smtClean="0">
                <a:solidFill>
                  <a:srgbClr val="0070C0"/>
                </a:solidFill>
                <a:effectLst/>
              </a:rPr>
              <a:t>седмица на бащата</a:t>
            </a:r>
            <a:endParaRPr lang="bg-BG" sz="2800" dirty="0">
              <a:solidFill>
                <a:srgbClr val="0070C0"/>
              </a:solidFill>
              <a:effectLst/>
            </a:endParaRPr>
          </a:p>
        </p:txBody>
      </p:sp>
      <p:pic>
        <p:nvPicPr>
          <p:cNvPr id="4" name="Контейнер за съдържание 3" descr="седмица на бащат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44" y="1"/>
            <a:ext cx="1857356" cy="142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800" y="0"/>
            <a:ext cx="6981844" cy="1142984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rgbClr val="0070C0"/>
                </a:solidFill>
                <a:effectLst/>
              </a:rPr>
              <a:t>Игрите </a:t>
            </a:r>
            <a:r>
              <a:rPr lang="bg-BG" sz="2800" dirty="0" err="1" smtClean="0">
                <a:solidFill>
                  <a:srgbClr val="0070C0"/>
                </a:solidFill>
                <a:effectLst/>
              </a:rPr>
              <a:t>монтесори</a:t>
            </a:r>
            <a:r>
              <a:rPr lang="bg-BG" sz="2800" dirty="0" smtClean="0">
                <a:solidFill>
                  <a:srgbClr val="0070C0"/>
                </a:solidFill>
                <a:effectLst/>
              </a:rPr>
              <a:t> са най</a:t>
            </a:r>
            <a:r>
              <a:rPr lang="en-US" sz="2800" dirty="0" smtClean="0">
                <a:solidFill>
                  <a:srgbClr val="0070C0"/>
                </a:solidFill>
                <a:effectLst/>
              </a:rPr>
              <a:t> </a:t>
            </a:r>
            <a:r>
              <a:rPr lang="bg-BG" sz="2800" dirty="0" smtClean="0">
                <a:solidFill>
                  <a:srgbClr val="0070C0"/>
                </a:solidFill>
                <a:effectLst/>
              </a:rPr>
              <a:t>-</a:t>
            </a:r>
            <a:r>
              <a:rPr lang="en-US" sz="2800" dirty="0" smtClean="0">
                <a:solidFill>
                  <a:srgbClr val="0070C0"/>
                </a:solidFill>
                <a:effectLst/>
              </a:rPr>
              <a:t> </a:t>
            </a:r>
            <a:r>
              <a:rPr lang="bg-BG" sz="2800" dirty="0" smtClean="0">
                <a:solidFill>
                  <a:srgbClr val="0070C0"/>
                </a:solidFill>
                <a:effectLst/>
              </a:rPr>
              <a:t>забавни в група “</a:t>
            </a:r>
            <a:r>
              <a:rPr lang="bg-BG" sz="2800" dirty="0" err="1" smtClean="0">
                <a:solidFill>
                  <a:srgbClr val="0070C0"/>
                </a:solidFill>
                <a:effectLst/>
              </a:rPr>
              <a:t>палавници</a:t>
            </a:r>
            <a:r>
              <a:rPr lang="bg-BG" sz="2400" dirty="0" smtClean="0">
                <a:solidFill>
                  <a:srgbClr val="0070C0"/>
                </a:solidFill>
                <a:effectLst/>
              </a:rPr>
              <a:t>”</a:t>
            </a:r>
            <a:endParaRPr lang="bg-BG" sz="2400" dirty="0">
              <a:solidFill>
                <a:srgbClr val="0070C0"/>
              </a:solidFill>
              <a:effectLst/>
            </a:endParaRPr>
          </a:p>
        </p:txBody>
      </p:sp>
      <p:pic>
        <p:nvPicPr>
          <p:cNvPr id="4" name="Контейнер за съдържание 3" descr="монтесор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44" y="1"/>
            <a:ext cx="1857356" cy="142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800" y="0"/>
            <a:ext cx="6981844" cy="1071546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>
                <a:solidFill>
                  <a:srgbClr val="0070C0"/>
                </a:solidFill>
                <a:effectLst/>
              </a:rPr>
              <a:t>Засаждане на семена от най-малките </a:t>
            </a:r>
            <a:r>
              <a:rPr lang="bg-BG" sz="2400" dirty="0" err="1" smtClean="0">
                <a:solidFill>
                  <a:srgbClr val="0070C0"/>
                </a:solidFill>
                <a:effectLst/>
              </a:rPr>
              <a:t>деЦА</a:t>
            </a:r>
            <a:r>
              <a:rPr lang="bg-BG" sz="2400" dirty="0" smtClean="0">
                <a:solidFill>
                  <a:srgbClr val="0070C0"/>
                </a:solidFill>
                <a:effectLst/>
              </a:rPr>
              <a:t> В ДЕТСКАТА ГРАДИНА  ОТ  група “</a:t>
            </a:r>
            <a:r>
              <a:rPr lang="bg-BG" sz="2400" dirty="0" err="1" smtClean="0">
                <a:solidFill>
                  <a:srgbClr val="0070C0"/>
                </a:solidFill>
                <a:effectLst/>
              </a:rPr>
              <a:t>палавници</a:t>
            </a:r>
            <a:r>
              <a:rPr lang="bg-BG" sz="2400" dirty="0" smtClean="0">
                <a:solidFill>
                  <a:srgbClr val="0070C0"/>
                </a:solidFill>
                <a:effectLst/>
              </a:rPr>
              <a:t>”</a:t>
            </a:r>
            <a:endParaRPr lang="bg-BG" sz="2400" dirty="0">
              <a:solidFill>
                <a:srgbClr val="0070C0"/>
              </a:solidFill>
              <a:effectLst/>
            </a:endParaRPr>
          </a:p>
        </p:txBody>
      </p:sp>
      <p:pic>
        <p:nvPicPr>
          <p:cNvPr id="4" name="Контейнер за съдържание 3" descr="гор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44" y="1"/>
            <a:ext cx="1857356" cy="142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800" y="0"/>
            <a:ext cx="6838968" cy="1142984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rgbClr val="0070C0"/>
                </a:solidFill>
                <a:effectLst/>
              </a:rPr>
              <a:t>Танцуването на балет Е ЗАБАВНО в </a:t>
            </a:r>
            <a:r>
              <a:rPr lang="bg-BG" sz="2800" dirty="0" err="1" smtClean="0">
                <a:solidFill>
                  <a:srgbClr val="0070C0"/>
                </a:solidFill>
                <a:effectLst/>
              </a:rPr>
              <a:t>груПа</a:t>
            </a:r>
            <a:r>
              <a:rPr lang="bg-BG" sz="2800" dirty="0" smtClean="0">
                <a:solidFill>
                  <a:srgbClr val="0070C0"/>
                </a:solidFill>
                <a:effectLst/>
              </a:rPr>
              <a:t> “</a:t>
            </a:r>
            <a:r>
              <a:rPr lang="bg-BG" sz="2800" dirty="0" err="1" smtClean="0">
                <a:solidFill>
                  <a:srgbClr val="0070C0"/>
                </a:solidFill>
                <a:effectLst/>
              </a:rPr>
              <a:t>палавници</a:t>
            </a:r>
            <a:r>
              <a:rPr lang="bg-BG" sz="2800" dirty="0" smtClean="0">
                <a:solidFill>
                  <a:srgbClr val="0070C0"/>
                </a:solidFill>
                <a:effectLst/>
              </a:rPr>
              <a:t>”</a:t>
            </a:r>
            <a:endParaRPr lang="bg-BG" sz="2800" dirty="0">
              <a:solidFill>
                <a:srgbClr val="0070C0"/>
              </a:solidFill>
              <a:effectLst/>
            </a:endParaRPr>
          </a:p>
        </p:txBody>
      </p:sp>
      <p:pic>
        <p:nvPicPr>
          <p:cNvPr id="4" name="Контейнер за съдържание 3" descr="бале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28670"/>
            <a:ext cx="9144000" cy="5929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44" y="1"/>
            <a:ext cx="1857356" cy="142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286644" cy="1071546"/>
          </a:xfrm>
        </p:spPr>
        <p:txBody>
          <a:bodyPr>
            <a:noAutofit/>
          </a:bodyPr>
          <a:lstStyle/>
          <a:p>
            <a:pPr algn="ctr"/>
            <a:r>
              <a:rPr lang="bg-BG" sz="2400" dirty="0" smtClean="0">
                <a:solidFill>
                  <a:srgbClr val="0070C0"/>
                </a:solidFill>
                <a:effectLst/>
              </a:rPr>
              <a:t>Лесно и забавно е ИЗРАБОТВАНЕТО на </a:t>
            </a:r>
            <a:r>
              <a:rPr lang="bg-BG" sz="2400" dirty="0" err="1" smtClean="0">
                <a:solidFill>
                  <a:srgbClr val="0070C0"/>
                </a:solidFill>
                <a:effectLst/>
              </a:rPr>
              <a:t>мартенички</a:t>
            </a:r>
            <a:r>
              <a:rPr lang="bg-BG" sz="2400" dirty="0" smtClean="0">
                <a:solidFill>
                  <a:srgbClr val="0070C0"/>
                </a:solidFill>
                <a:effectLst/>
              </a:rPr>
              <a:t> с мама В ГРУПА “ПАЛАВНИЦИ”</a:t>
            </a:r>
            <a:endParaRPr lang="bg-BG" sz="2400" dirty="0">
              <a:solidFill>
                <a:srgbClr val="0070C0"/>
              </a:solidFill>
              <a:effectLst/>
            </a:endParaRPr>
          </a:p>
        </p:txBody>
      </p:sp>
      <p:pic>
        <p:nvPicPr>
          <p:cNvPr id="4" name="Контейнер за съдържание 3" descr="б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44" y="1"/>
            <a:ext cx="1857356" cy="142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800" y="0"/>
            <a:ext cx="6910406" cy="1142984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rgbClr val="0070C0"/>
                </a:solidFill>
                <a:effectLst/>
              </a:rPr>
              <a:t>С много обич за мама в група “</a:t>
            </a:r>
            <a:r>
              <a:rPr lang="bg-BG" sz="2800" dirty="0" err="1" smtClean="0">
                <a:solidFill>
                  <a:srgbClr val="0070C0"/>
                </a:solidFill>
                <a:effectLst/>
              </a:rPr>
              <a:t>палавници</a:t>
            </a:r>
            <a:r>
              <a:rPr lang="bg-BG" sz="2800" dirty="0" smtClean="0">
                <a:solidFill>
                  <a:srgbClr val="0070C0"/>
                </a:solidFill>
                <a:effectLst/>
              </a:rPr>
              <a:t>”</a:t>
            </a:r>
            <a:endParaRPr lang="bg-BG" sz="2800" dirty="0">
              <a:solidFill>
                <a:srgbClr val="0070C0"/>
              </a:solidFill>
              <a:effectLst/>
            </a:endParaRPr>
          </a:p>
        </p:txBody>
      </p:sp>
      <p:pic>
        <p:nvPicPr>
          <p:cNvPr id="4" name="Контейнер за съдържание 3" descr="95789276_530140967896961_4320910938577305600_n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44" y="1"/>
            <a:ext cx="1857356" cy="142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800" y="0"/>
            <a:ext cx="6910406" cy="1071546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rgbClr val="0070C0"/>
                </a:solidFill>
                <a:effectLst/>
              </a:rPr>
              <a:t>Малките </a:t>
            </a:r>
            <a:r>
              <a:rPr lang="bg-BG" sz="2800" dirty="0" err="1" smtClean="0">
                <a:solidFill>
                  <a:srgbClr val="0070C0"/>
                </a:solidFill>
                <a:effectLst/>
              </a:rPr>
              <a:t>палавници</a:t>
            </a:r>
            <a:r>
              <a:rPr lang="bg-BG" sz="2800" dirty="0" smtClean="0">
                <a:solidFill>
                  <a:srgbClr val="0070C0"/>
                </a:solidFill>
                <a:effectLst/>
              </a:rPr>
              <a:t> се забавляват в извънредното положение</a:t>
            </a:r>
            <a:endParaRPr lang="bg-BG" sz="2800" dirty="0">
              <a:solidFill>
                <a:srgbClr val="0070C0"/>
              </a:solidFill>
              <a:effectLst/>
            </a:endParaRPr>
          </a:p>
        </p:txBody>
      </p:sp>
      <p:pic>
        <p:nvPicPr>
          <p:cNvPr id="4" name="Контейнер за съдържание 3" descr="ип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44" y="1"/>
            <a:ext cx="1857356" cy="142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7643834" cy="1785950"/>
          </a:xfrm>
        </p:spPr>
        <p:txBody>
          <a:bodyPr>
            <a:noAutofit/>
          </a:bodyPr>
          <a:lstStyle/>
          <a:p>
            <a:pPr algn="ctr"/>
            <a:r>
              <a:rPr lang="bg-BG" sz="2000" dirty="0" smtClean="0">
                <a:solidFill>
                  <a:srgbClr val="FF0000"/>
                </a:solidFill>
                <a:effectLst/>
              </a:rPr>
              <a:t>Учебно-възпитателният процес в детската градина е обезпечен със съвременни, модерни технологични средства, кътове за игри и материали. Просторен, добре оборудван физкултурен салон и закрит плувен басейн осигуряват отлична база за ежедневни </a:t>
            </a:r>
            <a:r>
              <a:rPr lang="bg-BG" sz="2000" dirty="0" err="1" smtClean="0">
                <a:solidFill>
                  <a:srgbClr val="FF0000"/>
                </a:solidFill>
                <a:effectLst/>
              </a:rPr>
              <a:t>закалителни</a:t>
            </a:r>
            <a:r>
              <a:rPr lang="bg-BG" sz="2000" dirty="0" smtClean="0">
                <a:solidFill>
                  <a:srgbClr val="FF0000"/>
                </a:solidFill>
                <a:effectLst/>
              </a:rPr>
              <a:t> процедури и спорт.</a:t>
            </a:r>
            <a:r>
              <a:rPr lang="bg-BG" sz="2000" dirty="0" smtClean="0">
                <a:solidFill>
                  <a:srgbClr val="FF0000"/>
                </a:solidFill>
              </a:rPr>
              <a:t/>
            </a:r>
            <a:br>
              <a:rPr lang="bg-BG" sz="2000" dirty="0" smtClean="0">
                <a:solidFill>
                  <a:srgbClr val="FF0000"/>
                </a:solidFill>
              </a:rPr>
            </a:br>
            <a:endParaRPr lang="bg-BG" sz="2000" dirty="0">
              <a:solidFill>
                <a:srgbClr val="FF0000"/>
              </a:solidFill>
            </a:endParaRPr>
          </a:p>
        </p:txBody>
      </p:sp>
      <p:pic>
        <p:nvPicPr>
          <p:cNvPr id="4" name="Контейнер за съдържание 3" descr="п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28802"/>
            <a:ext cx="9144000" cy="4929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290208160945_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72" y="1"/>
            <a:ext cx="1428728" cy="13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800" y="0"/>
            <a:ext cx="7410472" cy="1071546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rgbClr val="7030A0"/>
                </a:solidFill>
                <a:effectLst/>
              </a:rPr>
              <a:t>Приказки за лека нощ с </a:t>
            </a:r>
            <a:r>
              <a:rPr lang="bg-BG" sz="2800" dirty="0" err="1" smtClean="0">
                <a:solidFill>
                  <a:srgbClr val="7030A0"/>
                </a:solidFill>
                <a:effectLst/>
              </a:rPr>
              <a:t>тати</a:t>
            </a:r>
            <a:r>
              <a:rPr lang="bg-BG" sz="2800" dirty="0" smtClean="0">
                <a:solidFill>
                  <a:srgbClr val="7030A0"/>
                </a:solidFill>
                <a:effectLst/>
              </a:rPr>
              <a:t> Във </a:t>
            </a:r>
            <a:r>
              <a:rPr lang="en-US" sz="2800" dirty="0" smtClean="0">
                <a:solidFill>
                  <a:srgbClr val="7030A0"/>
                </a:solidFill>
                <a:effectLst/>
              </a:rPr>
              <a:t>ii</a:t>
            </a:r>
            <a:r>
              <a:rPr lang="bg-BG" sz="2800" dirty="0" smtClean="0">
                <a:solidFill>
                  <a:srgbClr val="7030A0"/>
                </a:solidFill>
                <a:effectLst/>
              </a:rPr>
              <a:t> а група “звездички”</a:t>
            </a:r>
            <a:endParaRPr lang="bg-BG" sz="2800" dirty="0">
              <a:solidFill>
                <a:srgbClr val="7030A0"/>
              </a:solidFill>
              <a:effectLst/>
            </a:endParaRPr>
          </a:p>
        </p:txBody>
      </p:sp>
      <p:pic>
        <p:nvPicPr>
          <p:cNvPr id="4" name="Контейнер за съдържание 3" descr="94962401_716161789211756_7710236693193818112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7592" y="1"/>
            <a:ext cx="1366407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800" y="0"/>
            <a:ext cx="7410472" cy="1142984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rgbClr val="7030A0"/>
                </a:solidFill>
                <a:effectLst/>
              </a:rPr>
              <a:t>Ден на християнското семейство в група “звездички”</a:t>
            </a:r>
            <a:r>
              <a:rPr lang="bg-BG" sz="2400" dirty="0" smtClean="0">
                <a:solidFill>
                  <a:srgbClr val="7030A0"/>
                </a:solidFill>
              </a:rPr>
              <a:t>	</a:t>
            </a:r>
            <a:endParaRPr lang="bg-BG" sz="2400" dirty="0">
              <a:solidFill>
                <a:srgbClr val="7030A0"/>
              </a:solidFill>
            </a:endParaRPr>
          </a:p>
        </p:txBody>
      </p:sp>
      <p:pic>
        <p:nvPicPr>
          <p:cNvPr id="4" name="Контейнер за съдържание 3" descr="94965733_1128423387500528_6756219809874051072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71546"/>
            <a:ext cx="9144000" cy="578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7592" y="1"/>
            <a:ext cx="1366407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85720" y="0"/>
            <a:ext cx="7429552" cy="1142984"/>
          </a:xfrm>
        </p:spPr>
        <p:txBody>
          <a:bodyPr>
            <a:noAutofit/>
          </a:bodyPr>
          <a:lstStyle/>
          <a:p>
            <a:pPr algn="ctr"/>
            <a:r>
              <a:rPr lang="bg-BG" sz="2400" dirty="0" smtClean="0">
                <a:solidFill>
                  <a:srgbClr val="7030A0"/>
                </a:solidFill>
                <a:effectLst/>
              </a:rPr>
              <a:t>Участие на група “звездички” в кулинарния конкурс “специалитета на </a:t>
            </a:r>
            <a:r>
              <a:rPr lang="bg-BG" sz="2400" dirty="0" err="1" smtClean="0">
                <a:solidFill>
                  <a:srgbClr val="7030A0"/>
                </a:solidFill>
                <a:effectLst/>
              </a:rPr>
              <a:t>тати</a:t>
            </a:r>
            <a:r>
              <a:rPr lang="bg-BG" sz="2400" dirty="0" smtClean="0">
                <a:solidFill>
                  <a:srgbClr val="7030A0"/>
                </a:solidFill>
                <a:effectLst/>
              </a:rPr>
              <a:t>”</a:t>
            </a:r>
            <a:endParaRPr lang="bg-BG" sz="2400" dirty="0">
              <a:solidFill>
                <a:srgbClr val="7030A0"/>
              </a:solidFill>
              <a:effectLst/>
            </a:endParaRPr>
          </a:p>
        </p:txBody>
      </p:sp>
      <p:pic>
        <p:nvPicPr>
          <p:cNvPr id="6" name="Контейнер за съдържание 5" descr="95097425_188188032188109_695006363254154854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48" y="1"/>
            <a:ext cx="1285851" cy="127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14348" y="0"/>
            <a:ext cx="7072362" cy="1000108"/>
          </a:xfrm>
        </p:spPr>
        <p:txBody>
          <a:bodyPr>
            <a:normAutofit fontScale="90000"/>
          </a:bodyPr>
          <a:lstStyle/>
          <a:p>
            <a:pPr algn="ctr"/>
            <a:r>
              <a:rPr lang="bg-BG" sz="3200" dirty="0" smtClean="0">
                <a:solidFill>
                  <a:srgbClr val="7030A0"/>
                </a:solidFill>
                <a:effectLst/>
              </a:rPr>
              <a:t>Спортуваме с мама и </a:t>
            </a:r>
            <a:r>
              <a:rPr lang="bg-BG" sz="3200" dirty="0" err="1" smtClean="0">
                <a:solidFill>
                  <a:srgbClr val="7030A0"/>
                </a:solidFill>
                <a:effectLst/>
              </a:rPr>
              <a:t>тати</a:t>
            </a:r>
            <a:r>
              <a:rPr lang="bg-BG" sz="3200" dirty="0" smtClean="0">
                <a:solidFill>
                  <a:srgbClr val="7030A0"/>
                </a:solidFill>
                <a:effectLst/>
              </a:rPr>
              <a:t> в група “звездички”</a:t>
            </a:r>
            <a:endParaRPr lang="bg-BG" sz="3200" dirty="0">
              <a:solidFill>
                <a:srgbClr val="7030A0"/>
              </a:solidFill>
              <a:effectLst/>
            </a:endParaRPr>
          </a:p>
        </p:txBody>
      </p:sp>
      <p:pic>
        <p:nvPicPr>
          <p:cNvPr id="4" name="Контейнер за съдържание 3" descr="95465214_4660671233959072_636570713262024294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1428" y="0"/>
            <a:ext cx="1222572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929586" cy="928694"/>
          </a:xfrm>
        </p:spPr>
        <p:txBody>
          <a:bodyPr>
            <a:noAutofit/>
          </a:bodyPr>
          <a:lstStyle/>
          <a:p>
            <a:pPr algn="ctr"/>
            <a:r>
              <a:rPr lang="bg-BG" sz="2800" dirty="0" smtClean="0">
                <a:solidFill>
                  <a:srgbClr val="7030A0"/>
                </a:solidFill>
              </a:rPr>
              <a:t>        </a:t>
            </a:r>
            <a:r>
              <a:rPr lang="bg-BG" sz="2800" dirty="0" smtClean="0">
                <a:solidFill>
                  <a:srgbClr val="7030A0"/>
                </a:solidFill>
                <a:effectLst/>
              </a:rPr>
              <a:t>Да посадим семенца в група в    “звездички”</a:t>
            </a:r>
            <a:endParaRPr lang="bg-BG" sz="2800" dirty="0">
              <a:solidFill>
                <a:srgbClr val="7030A0"/>
              </a:solidFill>
              <a:effectLst/>
            </a:endParaRPr>
          </a:p>
        </p:txBody>
      </p:sp>
      <p:pic>
        <p:nvPicPr>
          <p:cNvPr id="4" name="Контейнер за съдържание 3" descr="95511968_545161959760883_1005882285616005120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1428" y="1"/>
            <a:ext cx="1222571" cy="1214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786710" cy="1071546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rgbClr val="7030A0"/>
                </a:solidFill>
                <a:effectLst/>
              </a:rPr>
              <a:t>И група “звездички” се обучават дистанционно </a:t>
            </a:r>
            <a:endParaRPr lang="bg-BG" sz="2800" dirty="0">
              <a:solidFill>
                <a:srgbClr val="7030A0"/>
              </a:solidFill>
              <a:effectLst/>
            </a:endParaRPr>
          </a:p>
        </p:txBody>
      </p:sp>
      <p:pic>
        <p:nvPicPr>
          <p:cNvPr id="4" name="Контейнер за съдържание 3" descr="95053632_546268822978693_7117856159276466176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48" y="1"/>
            <a:ext cx="1285851" cy="127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42844" y="0"/>
            <a:ext cx="7715304" cy="1071546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>
                <a:solidFill>
                  <a:schemeClr val="accent1"/>
                </a:solidFill>
                <a:effectLst/>
              </a:rPr>
              <a:t> </a:t>
            </a:r>
            <a:r>
              <a:rPr lang="bg-BG" sz="2800" dirty="0" smtClean="0">
                <a:solidFill>
                  <a:schemeClr val="accent1"/>
                </a:solidFill>
                <a:effectLst/>
              </a:rPr>
              <a:t>деца и родители от </a:t>
            </a:r>
            <a:r>
              <a:rPr lang="en-US" sz="2800" dirty="0" smtClean="0">
                <a:solidFill>
                  <a:schemeClr val="accent1"/>
                </a:solidFill>
                <a:effectLst/>
              </a:rPr>
              <a:t>ii</a:t>
            </a:r>
            <a:r>
              <a:rPr lang="bg-BG" sz="2800" dirty="0" smtClean="0">
                <a:solidFill>
                  <a:schemeClr val="accent1"/>
                </a:solidFill>
                <a:effectLst/>
              </a:rPr>
              <a:t>б група “слънчице” дават добър пример</a:t>
            </a:r>
            <a:endParaRPr lang="bg-BG" sz="2800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4" name="Контейнер за съдържание 3" descr="да изчистим България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0108"/>
            <a:ext cx="9144000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Sunny1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710" y="1"/>
            <a:ext cx="1357290" cy="1357298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800" y="0"/>
            <a:ext cx="7410472" cy="1142984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>
                <a:solidFill>
                  <a:schemeClr val="accent1"/>
                </a:solidFill>
                <a:effectLst/>
              </a:rPr>
              <a:t>Първата есенна разходка на група  “слънчице” на тема “на улицата в безопасност”</a:t>
            </a:r>
            <a:endParaRPr lang="bg-BG" sz="2400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4" name="Контейнер за съдържание 3" descr="първа есенна разходка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Sunny1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710" y="1"/>
            <a:ext cx="1357290" cy="1357297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800" y="0"/>
            <a:ext cx="7410472" cy="1142984"/>
          </a:xfrm>
        </p:spPr>
        <p:txBody>
          <a:bodyPr>
            <a:noAutofit/>
          </a:bodyPr>
          <a:lstStyle/>
          <a:p>
            <a:pPr algn="ctr"/>
            <a:r>
              <a:rPr lang="bg-BG" sz="2400" dirty="0" smtClean="0">
                <a:solidFill>
                  <a:schemeClr val="accent1"/>
                </a:solidFill>
                <a:effectLst/>
              </a:rPr>
              <a:t>полезно наблюдение на група “слънчице” в пожарната служба, спешна помощ и полицията</a:t>
            </a:r>
            <a:endParaRPr lang="bg-BG" sz="2400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4" name="Контейнер за съдържание 3" descr="пожарна, спешна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1546"/>
            <a:ext cx="9144000" cy="5786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Sunny1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710" y="1"/>
            <a:ext cx="1357290" cy="1357298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643834" cy="1071546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>
                <a:solidFill>
                  <a:schemeClr val="accent1"/>
                </a:solidFill>
              </a:rPr>
              <a:t> </a:t>
            </a:r>
            <a:r>
              <a:rPr lang="bg-BG" sz="2800" dirty="0" smtClean="0">
                <a:solidFill>
                  <a:schemeClr val="accent1"/>
                </a:solidFill>
                <a:effectLst/>
              </a:rPr>
              <a:t>децата от група “слънчице” на гости в библиотеката към читалището</a:t>
            </a:r>
            <a:endParaRPr lang="bg-BG" sz="2800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4" name="Контейнер за съдържание 3" descr="библиотека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1546"/>
            <a:ext cx="9144000" cy="5786453"/>
          </a:xfrm>
        </p:spPr>
      </p:pic>
      <p:pic>
        <p:nvPicPr>
          <p:cNvPr id="5" name="Картина 4" descr="Sunny1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710" y="1"/>
            <a:ext cx="1357290" cy="1357298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643834" cy="1142984"/>
          </a:xfrm>
        </p:spPr>
        <p:txBody>
          <a:bodyPr>
            <a:noAutofit/>
          </a:bodyPr>
          <a:lstStyle/>
          <a:p>
            <a:pPr algn="ctr"/>
            <a:r>
              <a:rPr lang="bg-BG" sz="2400" dirty="0" smtClean="0">
                <a:solidFill>
                  <a:srgbClr val="FF0000"/>
                </a:solidFill>
                <a:effectLst/>
              </a:rPr>
              <a:t>В </a:t>
            </a:r>
            <a:r>
              <a:rPr lang="bg-BG" sz="2400" dirty="0" err="1" smtClean="0">
                <a:solidFill>
                  <a:srgbClr val="FF0000"/>
                </a:solidFill>
                <a:effectLst/>
              </a:rPr>
              <a:t>дг</a:t>
            </a:r>
            <a:r>
              <a:rPr lang="bg-BG" sz="2400" dirty="0" smtClean="0">
                <a:solidFill>
                  <a:srgbClr val="FF0000"/>
                </a:solidFill>
                <a:effectLst/>
              </a:rPr>
              <a:t> “радост” се провеждат дейности по избор :</a:t>
            </a:r>
            <a:br>
              <a:rPr lang="bg-BG" sz="2400" dirty="0" smtClean="0">
                <a:solidFill>
                  <a:srgbClr val="FF0000"/>
                </a:solidFill>
                <a:effectLst/>
              </a:rPr>
            </a:br>
            <a:r>
              <a:rPr lang="bg-BG" sz="2400" dirty="0" smtClean="0">
                <a:solidFill>
                  <a:srgbClr val="FF0000"/>
                </a:solidFill>
                <a:effectLst/>
              </a:rPr>
              <a:t>йога</a:t>
            </a:r>
            <a:r>
              <a:rPr lang="en-US" sz="2400" dirty="0" smtClean="0">
                <a:solidFill>
                  <a:srgbClr val="FF0000"/>
                </a:solidFill>
                <a:effectLst/>
              </a:rPr>
              <a:t>,</a:t>
            </a:r>
            <a:r>
              <a:rPr lang="bg-BG" sz="2400" dirty="0" smtClean="0">
                <a:solidFill>
                  <a:srgbClr val="FF0000"/>
                </a:solidFill>
                <a:effectLst/>
              </a:rPr>
              <a:t> народни танци, </a:t>
            </a:r>
            <a:r>
              <a:rPr lang="bg-BG" sz="2400" dirty="0" err="1" smtClean="0">
                <a:solidFill>
                  <a:srgbClr val="FF0000"/>
                </a:solidFill>
                <a:effectLst/>
              </a:rPr>
              <a:t>монтесори</a:t>
            </a:r>
            <a:r>
              <a:rPr lang="bg-BG" sz="2400" dirty="0" smtClean="0">
                <a:solidFill>
                  <a:srgbClr val="FF0000"/>
                </a:solidFill>
                <a:effectLst/>
              </a:rPr>
              <a:t> и английски език</a:t>
            </a:r>
            <a:endParaRPr lang="bg-BG" sz="2400" dirty="0">
              <a:solidFill>
                <a:srgbClr val="FF0000"/>
              </a:solidFill>
              <a:effectLst/>
            </a:endParaRPr>
          </a:p>
        </p:txBody>
      </p:sp>
      <p:pic>
        <p:nvPicPr>
          <p:cNvPr id="7" name="Контейнер за съдържание 6" descr="ид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 descr="290208160945_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72" y="0"/>
            <a:ext cx="1428728" cy="13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786710" cy="928670"/>
          </a:xfrm>
        </p:spPr>
        <p:txBody>
          <a:bodyPr>
            <a:normAutofit fontScale="90000"/>
          </a:bodyPr>
          <a:lstStyle/>
          <a:p>
            <a:pPr algn="ctr"/>
            <a:r>
              <a:rPr lang="bg-BG" sz="2800" dirty="0" smtClean="0">
                <a:solidFill>
                  <a:srgbClr val="FFC000"/>
                </a:solidFill>
                <a:effectLst/>
              </a:rPr>
              <a:t>Запознаване с професията на </a:t>
            </a:r>
            <a:r>
              <a:rPr lang="bg-BG" sz="2800" dirty="0" err="1" smtClean="0">
                <a:solidFill>
                  <a:srgbClr val="FFC000"/>
                </a:solidFill>
                <a:effectLst/>
              </a:rPr>
              <a:t>тати</a:t>
            </a:r>
            <a:r>
              <a:rPr lang="bg-BG" sz="2800" dirty="0" smtClean="0">
                <a:solidFill>
                  <a:srgbClr val="FFC000"/>
                </a:solidFill>
                <a:effectLst/>
              </a:rPr>
              <a:t> в група “слънчице” през седмицата на бащата</a:t>
            </a:r>
            <a:endParaRPr lang="bg-BG" sz="2800" dirty="0">
              <a:solidFill>
                <a:srgbClr val="FFC000"/>
              </a:solidFill>
              <a:effectLst/>
            </a:endParaRPr>
          </a:p>
        </p:txBody>
      </p:sp>
      <p:pic>
        <p:nvPicPr>
          <p:cNvPr id="4" name="Контейнер за съдържание 3" descr="баща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8670"/>
            <a:ext cx="9144000" cy="5929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Sunny1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710" y="1"/>
            <a:ext cx="1357290" cy="1357298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786710" cy="1142984"/>
          </a:xfrm>
        </p:spPr>
        <p:txBody>
          <a:bodyPr>
            <a:normAutofit fontScale="90000"/>
          </a:bodyPr>
          <a:lstStyle/>
          <a:p>
            <a:pPr algn="ctr"/>
            <a:r>
              <a:rPr lang="bg-BG" sz="2800" dirty="0" smtClean="0">
                <a:solidFill>
                  <a:schemeClr val="accent1"/>
                </a:solidFill>
                <a:effectLst/>
              </a:rPr>
              <a:t>Засаждане на градинка от децата на група “слънчице”, която радва с много красота</a:t>
            </a:r>
            <a:endParaRPr lang="bg-BG" sz="2800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4" name="Контейнер за съдържание 3" descr="градинка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8670"/>
            <a:ext cx="9144000" cy="5929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Sunny1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710" y="1"/>
            <a:ext cx="1357290" cy="1357298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858148" cy="1123928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chemeClr val="accent1"/>
                </a:solidFill>
                <a:effectLst/>
              </a:rPr>
              <a:t>   малките еколози от група “слънчице” си посадиха гора</a:t>
            </a:r>
            <a:endParaRPr lang="bg-BG" sz="2800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4" name="Контейнер за съдържание 3" descr="малки еколози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Sunny1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710" y="1"/>
            <a:ext cx="1357290" cy="1357298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929586" cy="1071546"/>
          </a:xfrm>
        </p:spPr>
        <p:txBody>
          <a:bodyPr>
            <a:noAutofit/>
          </a:bodyPr>
          <a:lstStyle/>
          <a:p>
            <a:pPr algn="ctr"/>
            <a:r>
              <a:rPr lang="bg-BG" sz="2400" dirty="0" smtClean="0">
                <a:solidFill>
                  <a:schemeClr val="accent1"/>
                </a:solidFill>
                <a:effectLst/>
              </a:rPr>
              <a:t>Денят на християнското семейство отбелязан със забавна кулинарна надпревара в група “слънчице”</a:t>
            </a:r>
            <a:endParaRPr lang="bg-BG" sz="2400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4" name="Контейнер за съдържание 3" descr="ден на християнското семейство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Sunny1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586" y="1"/>
            <a:ext cx="1214414" cy="1214421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786710" cy="1295400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chemeClr val="accent1"/>
                </a:solidFill>
                <a:effectLst/>
              </a:rPr>
              <a:t>Участие на група “слънчице” с танц “РОЖДЕСТВО” НА КОЛЕДЕН КОНЦЕРТ</a:t>
            </a:r>
            <a:endParaRPr lang="bg-BG" sz="2800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4" name="Контейнер за съдържание 3" descr="на коледен концерт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1546"/>
            <a:ext cx="9144000" cy="5786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Sunny1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710" y="1"/>
            <a:ext cx="1357290" cy="1357298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786710" cy="1214422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chemeClr val="accent1"/>
                </a:solidFill>
                <a:effectLst/>
              </a:rPr>
              <a:t>БАБОМАРТЕНСКА РАБОТИЛНИЦА С МАМА И БАБА в група “слънчице”</a:t>
            </a:r>
            <a:endParaRPr lang="bg-BG" sz="2800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4" name="Контейнер за съдържание 3" descr="бм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000108"/>
            <a:ext cx="9144000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Sunny1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710" y="1"/>
            <a:ext cx="1357290" cy="1357298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858148" cy="1142984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chemeClr val="accent1"/>
                </a:solidFill>
                <a:effectLst/>
              </a:rPr>
              <a:t>И ВКЪЩИ СЕ </a:t>
            </a:r>
            <a:r>
              <a:rPr lang="bg-BG" sz="2800" dirty="0" err="1" smtClean="0">
                <a:solidFill>
                  <a:schemeClr val="accent1"/>
                </a:solidFill>
                <a:effectLst/>
              </a:rPr>
              <a:t>ОБУЧАВАт</a:t>
            </a:r>
            <a:r>
              <a:rPr lang="bg-BG" sz="2800" dirty="0" smtClean="0">
                <a:solidFill>
                  <a:schemeClr val="accent1"/>
                </a:solidFill>
                <a:effectLst/>
              </a:rPr>
              <a:t> децата от група “СЛЪНЧИЦЕ” В ИЗЪНРЕДНОТО ПОЛОЖЕНИЕ</a:t>
            </a:r>
            <a:endParaRPr lang="bg-BG" sz="2800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4" name="Контейнер за съдържание 3" descr="ип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8670"/>
            <a:ext cx="9144000" cy="5929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Sunny1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148" y="1"/>
            <a:ext cx="1285852" cy="1285859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786710" cy="1142984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chemeClr val="accent1"/>
                </a:solidFill>
              </a:rPr>
              <a:t> </a:t>
            </a:r>
            <a:r>
              <a:rPr lang="bg-BG" sz="2800" dirty="0" smtClean="0">
                <a:solidFill>
                  <a:schemeClr val="accent1"/>
                </a:solidFill>
                <a:effectLst/>
              </a:rPr>
              <a:t>ВКЪЩИ СЕ СПРАВЯТ С РАЗЛИЧНИ ЗАДАЧИ ДЕЦАТА ОТ ГРУПА “СЛЪНЧИЦЕ”</a:t>
            </a:r>
            <a:endParaRPr lang="bg-BG" sz="2800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4" name="Контейнер за съдържание 3" descr="ип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8670"/>
            <a:ext cx="9144000" cy="592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Sunny1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148" y="1"/>
            <a:ext cx="1285852" cy="1214421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715272" cy="1071546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rgbClr val="CCCC00"/>
                </a:solidFill>
                <a:effectLst/>
              </a:rPr>
              <a:t>В</a:t>
            </a:r>
            <a:r>
              <a:rPr lang="en-US" sz="2800" dirty="0" smtClean="0">
                <a:solidFill>
                  <a:srgbClr val="CCCC00"/>
                </a:solidFill>
                <a:effectLst/>
              </a:rPr>
              <a:t> III</a:t>
            </a:r>
            <a:r>
              <a:rPr lang="bg-BG" sz="2800" dirty="0" smtClean="0">
                <a:solidFill>
                  <a:srgbClr val="CCCC00"/>
                </a:solidFill>
                <a:effectLst/>
              </a:rPr>
              <a:t> група “</a:t>
            </a:r>
            <a:r>
              <a:rPr lang="bg-BG" sz="2800" dirty="0" err="1" smtClean="0">
                <a:solidFill>
                  <a:srgbClr val="CCCC00"/>
                </a:solidFill>
                <a:effectLst/>
              </a:rPr>
              <a:t>пчелички</a:t>
            </a:r>
            <a:r>
              <a:rPr lang="bg-BG" sz="2800" dirty="0" smtClean="0">
                <a:solidFill>
                  <a:srgbClr val="CCCC00"/>
                </a:solidFill>
                <a:effectLst/>
              </a:rPr>
              <a:t>” мама чете приказка в седмицата на четенето</a:t>
            </a:r>
            <a:endParaRPr lang="bg-BG" sz="2800" dirty="0">
              <a:solidFill>
                <a:srgbClr val="CCCC00"/>
              </a:solidFill>
              <a:effectLst/>
            </a:endParaRPr>
          </a:p>
        </p:txBody>
      </p:sp>
      <p:pic>
        <p:nvPicPr>
          <p:cNvPr id="4" name="Контейнер за съдържание 3" descr="седмица на четенето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806" y="0"/>
            <a:ext cx="1401194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800" y="0"/>
            <a:ext cx="6910406" cy="1071546"/>
          </a:xfrm>
        </p:spPr>
        <p:txBody>
          <a:bodyPr>
            <a:normAutofit fontScale="90000"/>
          </a:bodyPr>
          <a:lstStyle/>
          <a:p>
            <a:pPr algn="ctr"/>
            <a:r>
              <a:rPr lang="bg-BG" sz="2800" dirty="0" smtClean="0">
                <a:solidFill>
                  <a:srgbClr val="CCCC00"/>
                </a:solidFill>
                <a:effectLst/>
              </a:rPr>
              <a:t>Децата от група “</a:t>
            </a:r>
            <a:r>
              <a:rPr lang="bg-BG" sz="2800" dirty="0" err="1" smtClean="0">
                <a:solidFill>
                  <a:srgbClr val="CCCC00"/>
                </a:solidFill>
                <a:effectLst/>
              </a:rPr>
              <a:t>пчелички</a:t>
            </a:r>
            <a:r>
              <a:rPr lang="bg-BG" sz="2800" dirty="0" smtClean="0">
                <a:solidFill>
                  <a:srgbClr val="CCCC00"/>
                </a:solidFill>
                <a:effectLst/>
              </a:rPr>
              <a:t>” в седмицата на четенето на посещение в </a:t>
            </a:r>
            <a:br>
              <a:rPr lang="bg-BG" sz="2800" dirty="0" smtClean="0">
                <a:solidFill>
                  <a:srgbClr val="CCCC00"/>
                </a:solidFill>
                <a:effectLst/>
              </a:rPr>
            </a:br>
            <a:r>
              <a:rPr lang="bg-BG" sz="2800" dirty="0" err="1" smtClean="0">
                <a:solidFill>
                  <a:srgbClr val="CCCC00"/>
                </a:solidFill>
                <a:effectLst/>
              </a:rPr>
              <a:t>соу</a:t>
            </a:r>
            <a:r>
              <a:rPr lang="bg-BG" sz="2800" dirty="0" smtClean="0">
                <a:solidFill>
                  <a:srgbClr val="CCCC00"/>
                </a:solidFill>
                <a:effectLst/>
              </a:rPr>
              <a:t>  “</a:t>
            </a:r>
            <a:r>
              <a:rPr lang="bg-BG" sz="2800" dirty="0" err="1" smtClean="0">
                <a:solidFill>
                  <a:srgbClr val="CCCC00"/>
                </a:solidFill>
                <a:effectLst/>
              </a:rPr>
              <a:t>цветан</a:t>
            </a:r>
            <a:r>
              <a:rPr lang="bg-BG" sz="2800" dirty="0" smtClean="0">
                <a:solidFill>
                  <a:srgbClr val="CCCC00"/>
                </a:solidFill>
                <a:effectLst/>
              </a:rPr>
              <a:t> </a:t>
            </a:r>
            <a:r>
              <a:rPr lang="bg-BG" sz="2800" dirty="0" err="1" smtClean="0">
                <a:solidFill>
                  <a:srgbClr val="CCCC00"/>
                </a:solidFill>
                <a:effectLst/>
              </a:rPr>
              <a:t>радославов</a:t>
            </a:r>
            <a:r>
              <a:rPr lang="bg-BG" sz="2800" dirty="0" smtClean="0">
                <a:solidFill>
                  <a:srgbClr val="CCCC00"/>
                </a:solidFill>
                <a:effectLst/>
              </a:rPr>
              <a:t>”</a:t>
            </a:r>
            <a:endParaRPr lang="bg-BG" sz="2800" dirty="0">
              <a:solidFill>
                <a:srgbClr val="CCCC00"/>
              </a:solidFill>
              <a:effectLst/>
            </a:endParaRPr>
          </a:p>
        </p:txBody>
      </p:sp>
      <p:pic>
        <p:nvPicPr>
          <p:cNvPr id="4" name="Контейнер за съдържание 3" descr="седмица ц. р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806" y="0"/>
            <a:ext cx="1401194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643834" cy="1357298"/>
          </a:xfrm>
        </p:spPr>
        <p:txBody>
          <a:bodyPr>
            <a:noAutofit/>
          </a:bodyPr>
          <a:lstStyle/>
          <a:p>
            <a:pPr algn="ctr"/>
            <a:r>
              <a:rPr lang="bg-BG" sz="2400" dirty="0" smtClean="0">
                <a:solidFill>
                  <a:srgbClr val="FF0000"/>
                </a:solidFill>
                <a:effectLst/>
              </a:rPr>
              <a:t>През тази учебна година в детската градина тематичната проверка е </a:t>
            </a:r>
            <a:br>
              <a:rPr lang="bg-BG" sz="2400" dirty="0" smtClean="0">
                <a:solidFill>
                  <a:srgbClr val="FF0000"/>
                </a:solidFill>
                <a:effectLst/>
              </a:rPr>
            </a:br>
            <a:r>
              <a:rPr lang="bg-BG" sz="2400" dirty="0" smtClean="0">
                <a:solidFill>
                  <a:srgbClr val="FF0000"/>
                </a:solidFill>
                <a:effectLst/>
              </a:rPr>
              <a:t>“съвременни тенденции в обучението на децата от предучилищна възраст по екология”.</a:t>
            </a:r>
            <a:endParaRPr lang="bg-BG" sz="2400" dirty="0">
              <a:solidFill>
                <a:srgbClr val="FF0000"/>
              </a:solidFill>
              <a:effectLst/>
            </a:endParaRPr>
          </a:p>
        </p:txBody>
      </p:sp>
      <p:pic>
        <p:nvPicPr>
          <p:cNvPr id="5" name="Картина 4" descr="290208160945_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72" y="1"/>
            <a:ext cx="1428728" cy="13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Контейнер за съдържание 8" descr="еко1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8736"/>
            <a:ext cx="9144000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800" y="0"/>
            <a:ext cx="7339034" cy="1071546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rgbClr val="CCCC00"/>
                </a:solidFill>
                <a:effectLst/>
              </a:rPr>
              <a:t>Забавно преживяване в седмицата на бащата в група “</a:t>
            </a:r>
            <a:r>
              <a:rPr lang="bg-BG" sz="2800" dirty="0" err="1" smtClean="0">
                <a:solidFill>
                  <a:srgbClr val="CCCC00"/>
                </a:solidFill>
                <a:effectLst/>
              </a:rPr>
              <a:t>пчелички</a:t>
            </a:r>
            <a:r>
              <a:rPr lang="bg-BG" sz="2800" dirty="0" smtClean="0">
                <a:solidFill>
                  <a:srgbClr val="CCCC00"/>
                </a:solidFill>
                <a:effectLst/>
              </a:rPr>
              <a:t>”</a:t>
            </a:r>
            <a:endParaRPr lang="bg-BG" sz="2800" dirty="0">
              <a:solidFill>
                <a:srgbClr val="CCCC00"/>
              </a:solidFill>
              <a:effectLst/>
            </a:endParaRPr>
          </a:p>
        </p:txBody>
      </p:sp>
      <p:pic>
        <p:nvPicPr>
          <p:cNvPr id="4" name="Контейнер за съдържание 3" descr="бащат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891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806" y="0"/>
            <a:ext cx="1401194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643834" cy="1142984"/>
          </a:xfrm>
        </p:spPr>
        <p:txBody>
          <a:bodyPr>
            <a:normAutofit/>
          </a:bodyPr>
          <a:lstStyle/>
          <a:p>
            <a:pPr algn="ctr"/>
            <a:r>
              <a:rPr lang="bg-BG" sz="3200" dirty="0" smtClean="0">
                <a:solidFill>
                  <a:srgbClr val="CCCC00"/>
                </a:solidFill>
                <a:effectLst/>
              </a:rPr>
              <a:t>ЗАСЖДАНЕ НА семена ОТ децата в група “</a:t>
            </a:r>
            <a:r>
              <a:rPr lang="bg-BG" sz="3200" dirty="0" err="1" smtClean="0">
                <a:solidFill>
                  <a:srgbClr val="CCCC00"/>
                </a:solidFill>
                <a:effectLst/>
              </a:rPr>
              <a:t>пчелички</a:t>
            </a:r>
            <a:r>
              <a:rPr lang="bg-BG" sz="3200" dirty="0" smtClean="0">
                <a:solidFill>
                  <a:srgbClr val="CCCC00"/>
                </a:solidFill>
                <a:effectLst/>
              </a:rPr>
              <a:t>”</a:t>
            </a:r>
            <a:endParaRPr lang="bg-BG" sz="3200" dirty="0">
              <a:solidFill>
                <a:srgbClr val="CCCC00"/>
              </a:solidFill>
              <a:effectLst/>
            </a:endParaRPr>
          </a:p>
        </p:txBody>
      </p:sp>
      <p:pic>
        <p:nvPicPr>
          <p:cNvPr id="4" name="Контейнер за съдържание 3" descr="гор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28670"/>
            <a:ext cx="9144000" cy="5929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806" y="0"/>
            <a:ext cx="1401194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715272" cy="1142984"/>
          </a:xfrm>
        </p:spPr>
        <p:txBody>
          <a:bodyPr>
            <a:noAutofit/>
          </a:bodyPr>
          <a:lstStyle/>
          <a:p>
            <a:pPr algn="ctr"/>
            <a:r>
              <a:rPr lang="bg-BG" sz="2800" dirty="0" smtClean="0">
                <a:solidFill>
                  <a:srgbClr val="CCCC00"/>
                </a:solidFill>
                <a:effectLst/>
              </a:rPr>
              <a:t>Играейки децата от група “</a:t>
            </a:r>
            <a:r>
              <a:rPr lang="bg-BG" sz="2800" dirty="0" err="1" smtClean="0">
                <a:solidFill>
                  <a:srgbClr val="CCCC00"/>
                </a:solidFill>
                <a:effectLst/>
              </a:rPr>
              <a:t>пчелички</a:t>
            </a:r>
            <a:r>
              <a:rPr lang="bg-BG" sz="2800" dirty="0" smtClean="0">
                <a:solidFill>
                  <a:srgbClr val="CCCC00"/>
                </a:solidFill>
                <a:effectLst/>
              </a:rPr>
              <a:t>” опознават </a:t>
            </a:r>
            <a:r>
              <a:rPr lang="bg-BG" sz="2800" dirty="0" err="1" smtClean="0">
                <a:solidFill>
                  <a:srgbClr val="CCCC00"/>
                </a:solidFill>
                <a:effectLst/>
              </a:rPr>
              <a:t>приРодата</a:t>
            </a:r>
            <a:endParaRPr lang="bg-BG" sz="2800" dirty="0">
              <a:solidFill>
                <a:srgbClr val="CCCC00"/>
              </a:solidFill>
              <a:effectLst/>
            </a:endParaRPr>
          </a:p>
        </p:txBody>
      </p:sp>
      <p:pic>
        <p:nvPicPr>
          <p:cNvPr id="4" name="Контейнер за съдържание 3" descr="о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806" y="0"/>
            <a:ext cx="1401194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643834" cy="1071546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rgbClr val="CCCC00"/>
                </a:solidFill>
                <a:effectLst/>
              </a:rPr>
              <a:t>Приготвено с много желание всичко е вкусно В ГРУПА “ПЧЕЛИЧКИ”</a:t>
            </a:r>
            <a:endParaRPr lang="bg-BG" sz="2800" dirty="0">
              <a:solidFill>
                <a:srgbClr val="CCCC00"/>
              </a:solidFill>
              <a:effectLst/>
            </a:endParaRPr>
          </a:p>
        </p:txBody>
      </p:sp>
      <p:pic>
        <p:nvPicPr>
          <p:cNvPr id="4" name="Контейнер за съдържание 3" descr="месим точи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71546"/>
            <a:ext cx="9144000" cy="5786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806" y="0"/>
            <a:ext cx="1401194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42844" y="0"/>
            <a:ext cx="7500990" cy="1142984"/>
          </a:xfrm>
        </p:spPr>
        <p:txBody>
          <a:bodyPr>
            <a:normAutofit/>
          </a:bodyPr>
          <a:lstStyle/>
          <a:p>
            <a:pPr algn="ctr"/>
            <a:r>
              <a:rPr lang="bg-BG" sz="2800" dirty="0" err="1" smtClean="0">
                <a:solidFill>
                  <a:srgbClr val="CCCC00"/>
                </a:solidFill>
                <a:effectLst/>
              </a:rPr>
              <a:t>Бабомартенска</a:t>
            </a:r>
            <a:r>
              <a:rPr lang="bg-BG" sz="2800" dirty="0" smtClean="0">
                <a:solidFill>
                  <a:srgbClr val="CCCC00"/>
                </a:solidFill>
                <a:effectLst/>
              </a:rPr>
              <a:t> работилница с мама в група “</a:t>
            </a:r>
            <a:r>
              <a:rPr lang="bg-BG" sz="2800" dirty="0" err="1" smtClean="0">
                <a:solidFill>
                  <a:srgbClr val="CCCC00"/>
                </a:solidFill>
                <a:effectLst/>
              </a:rPr>
              <a:t>пчелички</a:t>
            </a:r>
            <a:r>
              <a:rPr lang="bg-BG" sz="2800" dirty="0" smtClean="0">
                <a:solidFill>
                  <a:srgbClr val="CCCC00"/>
                </a:solidFill>
                <a:effectLst/>
              </a:rPr>
              <a:t>”</a:t>
            </a:r>
            <a:endParaRPr lang="bg-BG" sz="2800" dirty="0">
              <a:solidFill>
                <a:srgbClr val="CCCC00"/>
              </a:solidFill>
              <a:effectLst/>
            </a:endParaRPr>
          </a:p>
        </p:txBody>
      </p:sp>
      <p:pic>
        <p:nvPicPr>
          <p:cNvPr id="4" name="Контейнер за съдържание 3" descr="б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806" y="0"/>
            <a:ext cx="1401194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572396" cy="1071546"/>
          </a:xfrm>
        </p:spPr>
        <p:txBody>
          <a:bodyPr>
            <a:noAutofit/>
          </a:bodyPr>
          <a:lstStyle/>
          <a:p>
            <a:pPr algn="ctr"/>
            <a:r>
              <a:rPr lang="bg-BG" sz="2800" dirty="0" smtClean="0">
                <a:solidFill>
                  <a:srgbClr val="C00000"/>
                </a:solidFill>
                <a:effectLst/>
              </a:rPr>
              <a:t>Поздравителен концерт от </a:t>
            </a:r>
            <a:r>
              <a:rPr lang="en-US" sz="2800" dirty="0" smtClean="0">
                <a:solidFill>
                  <a:srgbClr val="C00000"/>
                </a:solidFill>
                <a:effectLst/>
              </a:rPr>
              <a:t>IV </a:t>
            </a:r>
            <a:r>
              <a:rPr lang="bg-BG" sz="2800" dirty="0" smtClean="0">
                <a:solidFill>
                  <a:srgbClr val="C00000"/>
                </a:solidFill>
                <a:effectLst/>
              </a:rPr>
              <a:t>група “</a:t>
            </a:r>
            <a:r>
              <a:rPr lang="bg-BG" sz="2800" dirty="0" err="1" smtClean="0">
                <a:solidFill>
                  <a:srgbClr val="C00000"/>
                </a:solidFill>
                <a:effectLst/>
              </a:rPr>
              <a:t>бамби</a:t>
            </a:r>
            <a:r>
              <a:rPr lang="bg-BG" sz="2800" dirty="0" smtClean="0">
                <a:solidFill>
                  <a:srgbClr val="C00000"/>
                </a:solidFill>
                <a:effectLst/>
              </a:rPr>
              <a:t>” към гости в </a:t>
            </a:r>
            <a:r>
              <a:rPr lang="bg-BG" sz="2800" dirty="0" err="1" smtClean="0">
                <a:solidFill>
                  <a:srgbClr val="C00000"/>
                </a:solidFill>
                <a:effectLst/>
              </a:rPr>
              <a:t>дг</a:t>
            </a:r>
            <a:r>
              <a:rPr lang="bg-BG" sz="2800" dirty="0" smtClean="0">
                <a:solidFill>
                  <a:srgbClr val="C00000"/>
                </a:solidFill>
                <a:effectLst/>
              </a:rPr>
              <a:t> “радост” по проект на </a:t>
            </a:r>
            <a:r>
              <a:rPr lang="bg-BG" sz="2800" dirty="0" err="1" smtClean="0">
                <a:solidFill>
                  <a:srgbClr val="C00000"/>
                </a:solidFill>
                <a:effectLst/>
              </a:rPr>
              <a:t>еразъм</a:t>
            </a:r>
            <a:endParaRPr lang="bg-BG" sz="2800" dirty="0">
              <a:solidFill>
                <a:srgbClr val="C00000"/>
              </a:solidFill>
              <a:effectLst/>
            </a:endParaRPr>
          </a:p>
        </p:txBody>
      </p:sp>
      <p:pic>
        <p:nvPicPr>
          <p:cNvPr id="4" name="Контейнер за съдържание 3" descr="95733671_245711863339184_1532739326746558464_n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1546"/>
            <a:ext cx="9144000" cy="5786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01" r="24420" b="8824"/>
          <a:stretch>
            <a:fillRect/>
          </a:stretch>
        </p:blipFill>
        <p:spPr bwMode="auto">
          <a:xfrm>
            <a:off x="7643834" y="0"/>
            <a:ext cx="1500166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572396" cy="1071546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rgbClr val="C00000"/>
                </a:solidFill>
                <a:effectLst/>
              </a:rPr>
              <a:t>Игри с татковците в група “</a:t>
            </a:r>
            <a:r>
              <a:rPr lang="bg-BG" sz="2800" dirty="0" err="1" smtClean="0">
                <a:solidFill>
                  <a:srgbClr val="C00000"/>
                </a:solidFill>
                <a:effectLst/>
              </a:rPr>
              <a:t>бамби</a:t>
            </a:r>
            <a:r>
              <a:rPr lang="bg-BG" sz="2800" dirty="0" smtClean="0">
                <a:solidFill>
                  <a:srgbClr val="C00000"/>
                </a:solidFill>
                <a:effectLst/>
              </a:rPr>
              <a:t>” В </a:t>
            </a:r>
            <a:r>
              <a:rPr lang="bg-BG" sz="2800" dirty="0" err="1" smtClean="0">
                <a:solidFill>
                  <a:srgbClr val="C00000"/>
                </a:solidFill>
                <a:effectLst/>
              </a:rPr>
              <a:t>сЕдмицата</a:t>
            </a:r>
            <a:r>
              <a:rPr lang="bg-BG" sz="2800" dirty="0" smtClean="0">
                <a:solidFill>
                  <a:srgbClr val="C00000"/>
                </a:solidFill>
                <a:effectLst/>
              </a:rPr>
              <a:t> на бащата</a:t>
            </a:r>
            <a:endParaRPr lang="bg-BG" sz="2800" dirty="0">
              <a:solidFill>
                <a:srgbClr val="C00000"/>
              </a:solidFill>
              <a:effectLst/>
            </a:endParaRPr>
          </a:p>
        </p:txBody>
      </p:sp>
      <p:pic>
        <p:nvPicPr>
          <p:cNvPr id="4" name="Контейнер за съдържание 3" descr="DEN NA B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01" r="24420" b="8824"/>
          <a:stretch>
            <a:fillRect/>
          </a:stretch>
        </p:blipFill>
        <p:spPr bwMode="auto">
          <a:xfrm>
            <a:off x="7643834" y="0"/>
            <a:ext cx="1500166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572396" cy="1071546"/>
          </a:xfrm>
        </p:spPr>
        <p:txBody>
          <a:bodyPr>
            <a:noAutofit/>
          </a:bodyPr>
          <a:lstStyle/>
          <a:p>
            <a:pPr algn="ctr"/>
            <a:r>
              <a:rPr lang="bg-BG" sz="2800" dirty="0" smtClean="0">
                <a:solidFill>
                  <a:srgbClr val="C00000"/>
                </a:solidFill>
                <a:effectLst/>
              </a:rPr>
              <a:t>Участие на група “</a:t>
            </a:r>
            <a:r>
              <a:rPr lang="bg-BG" sz="2800" dirty="0" err="1" smtClean="0">
                <a:solidFill>
                  <a:srgbClr val="C00000"/>
                </a:solidFill>
                <a:effectLst/>
              </a:rPr>
              <a:t>бамби</a:t>
            </a:r>
            <a:r>
              <a:rPr lang="bg-BG" sz="2800" dirty="0" smtClean="0">
                <a:solidFill>
                  <a:srgbClr val="C00000"/>
                </a:solidFill>
                <a:effectLst/>
              </a:rPr>
              <a:t>” в новогодишния концерт на община </a:t>
            </a:r>
            <a:r>
              <a:rPr lang="bg-BG" sz="2800" dirty="0" err="1" smtClean="0">
                <a:solidFill>
                  <a:srgbClr val="C00000"/>
                </a:solidFill>
                <a:effectLst/>
              </a:rPr>
              <a:t>свищов</a:t>
            </a:r>
            <a:endParaRPr lang="bg-BG" sz="2800" dirty="0">
              <a:solidFill>
                <a:srgbClr val="C00000"/>
              </a:solidFill>
              <a:effectLst/>
            </a:endParaRPr>
          </a:p>
        </p:txBody>
      </p:sp>
      <p:pic>
        <p:nvPicPr>
          <p:cNvPr id="4" name="Контейнер за съдържание 3" descr="95403363_3443619522321709_367580936327397376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01" r="24420" b="8824"/>
          <a:stretch>
            <a:fillRect/>
          </a:stretch>
        </p:blipFill>
        <p:spPr bwMode="auto">
          <a:xfrm>
            <a:off x="7643834" y="0"/>
            <a:ext cx="1500166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4Track химн ДГ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572396" cy="1142984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rgbClr val="C00000"/>
                </a:solidFill>
                <a:effectLst/>
              </a:rPr>
              <a:t>Празничен поздрав по повод </a:t>
            </a:r>
            <a:br>
              <a:rPr lang="bg-BG" sz="2800" dirty="0" smtClean="0">
                <a:solidFill>
                  <a:srgbClr val="C00000"/>
                </a:solidFill>
                <a:effectLst/>
              </a:rPr>
            </a:br>
            <a:r>
              <a:rPr lang="bg-BG" sz="2800" dirty="0" smtClean="0">
                <a:solidFill>
                  <a:srgbClr val="C00000"/>
                </a:solidFill>
                <a:effectLst/>
              </a:rPr>
              <a:t>3 март от група “</a:t>
            </a:r>
            <a:r>
              <a:rPr lang="bg-BG" sz="2800" dirty="0" err="1" smtClean="0">
                <a:solidFill>
                  <a:srgbClr val="C00000"/>
                </a:solidFill>
                <a:effectLst/>
              </a:rPr>
              <a:t>бамби</a:t>
            </a:r>
            <a:r>
              <a:rPr lang="bg-BG" sz="2800" dirty="0" smtClean="0">
                <a:solidFill>
                  <a:srgbClr val="C00000"/>
                </a:solidFill>
                <a:effectLst/>
              </a:rPr>
              <a:t>”</a:t>
            </a:r>
            <a:endParaRPr lang="bg-BG" sz="2800" dirty="0">
              <a:solidFill>
                <a:srgbClr val="C00000"/>
              </a:solidFill>
              <a:effectLst/>
            </a:endParaRPr>
          </a:p>
        </p:txBody>
      </p:sp>
      <p:pic>
        <p:nvPicPr>
          <p:cNvPr id="4" name="Контейнер за съдържание 3" descr="95659648_257411429002263_3973667879282278400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01" r="24420" b="8824"/>
          <a:stretch>
            <a:fillRect/>
          </a:stretch>
        </p:blipFill>
        <p:spPr bwMode="auto">
          <a:xfrm>
            <a:off x="7643834" y="0"/>
            <a:ext cx="1500166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572396" cy="1000108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rgbClr val="C00000"/>
                </a:solidFill>
                <a:effectLst/>
              </a:rPr>
              <a:t>Забавно и ИНРЕРЕСНО в извънредното положение ЗА ДЕЦАТА ОТ ГРУПА “БАМБИ”</a:t>
            </a:r>
            <a:endParaRPr lang="bg-BG" sz="2800" dirty="0">
              <a:solidFill>
                <a:srgbClr val="C00000"/>
              </a:solidFill>
              <a:effectLst/>
            </a:endParaRPr>
          </a:p>
        </p:txBody>
      </p:sp>
      <p:pic>
        <p:nvPicPr>
          <p:cNvPr id="4" name="Контейнер за съдържание 3" descr="IP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0108"/>
            <a:ext cx="9144000" cy="5857891"/>
          </a:xfrm>
        </p:spPr>
      </p:pic>
      <p:pic>
        <p:nvPicPr>
          <p:cNvPr id="5" name="Картина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01" r="24420" b="8824"/>
          <a:stretch>
            <a:fillRect/>
          </a:stretch>
        </p:blipFill>
        <p:spPr bwMode="auto">
          <a:xfrm>
            <a:off x="7643834" y="0"/>
            <a:ext cx="1500166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786710" cy="1142984"/>
          </a:xfrm>
        </p:spPr>
        <p:txBody>
          <a:bodyPr>
            <a:normAutofit/>
          </a:bodyPr>
          <a:lstStyle/>
          <a:p>
            <a:pPr algn="ctr"/>
            <a:r>
              <a:rPr lang="bg-BG" sz="3200" dirty="0" smtClean="0">
                <a:solidFill>
                  <a:srgbClr val="FF0000"/>
                </a:solidFill>
                <a:effectLst/>
              </a:rPr>
              <a:t>Педагогическа практика </a:t>
            </a:r>
            <a:br>
              <a:rPr lang="bg-BG" sz="3200" dirty="0" smtClean="0">
                <a:solidFill>
                  <a:srgbClr val="FF0000"/>
                </a:solidFill>
                <a:effectLst/>
              </a:rPr>
            </a:br>
            <a:r>
              <a:rPr lang="bg-BG" sz="3200" dirty="0" smtClean="0">
                <a:solidFill>
                  <a:srgbClr val="FF0000"/>
                </a:solidFill>
                <a:effectLst/>
              </a:rPr>
              <a:t>“утринна приказка” в </a:t>
            </a:r>
            <a:r>
              <a:rPr lang="bg-BG" sz="3200" dirty="0" err="1" smtClean="0">
                <a:solidFill>
                  <a:srgbClr val="FF0000"/>
                </a:solidFill>
                <a:effectLst/>
              </a:rPr>
              <a:t>дг</a:t>
            </a:r>
            <a:r>
              <a:rPr lang="bg-BG" sz="3200" dirty="0" smtClean="0">
                <a:solidFill>
                  <a:srgbClr val="FF0000"/>
                </a:solidFill>
                <a:effectLst/>
              </a:rPr>
              <a:t> “радост”</a:t>
            </a:r>
            <a:endParaRPr lang="bg-BG" sz="3200" dirty="0">
              <a:solidFill>
                <a:srgbClr val="FF0000"/>
              </a:solidFill>
              <a:effectLst/>
            </a:endParaRPr>
          </a:p>
        </p:txBody>
      </p:sp>
      <p:pic>
        <p:nvPicPr>
          <p:cNvPr id="7" name="Контейнер за съдържание 6" descr="СЕДМИЦА НА БАЩАТА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1546"/>
            <a:ext cx="9144000" cy="5786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 descr="290208160945_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72" y="1"/>
            <a:ext cx="1428728" cy="13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643834" cy="1142984"/>
          </a:xfrm>
        </p:spPr>
        <p:txBody>
          <a:bodyPr>
            <a:noAutofit/>
          </a:bodyPr>
          <a:lstStyle/>
          <a:p>
            <a:pPr algn="ctr"/>
            <a:r>
              <a:rPr lang="bg-BG" sz="2800" dirty="0" smtClean="0">
                <a:solidFill>
                  <a:srgbClr val="C00000"/>
                </a:solidFill>
                <a:effectLst/>
              </a:rPr>
              <a:t>От сръчните ръчички на децата от група “</a:t>
            </a:r>
            <a:r>
              <a:rPr lang="bg-BG" sz="2800" dirty="0" err="1" smtClean="0">
                <a:solidFill>
                  <a:srgbClr val="C00000"/>
                </a:solidFill>
                <a:effectLst/>
              </a:rPr>
              <a:t>бамби</a:t>
            </a:r>
            <a:r>
              <a:rPr lang="bg-BG" sz="2800" dirty="0" smtClean="0">
                <a:solidFill>
                  <a:srgbClr val="C00000"/>
                </a:solidFill>
                <a:effectLst/>
              </a:rPr>
              <a:t>” в извънредното положение</a:t>
            </a:r>
            <a:endParaRPr lang="bg-BG" sz="2800" dirty="0">
              <a:solidFill>
                <a:srgbClr val="C00000"/>
              </a:solidFill>
              <a:effectLst/>
            </a:endParaRPr>
          </a:p>
        </p:txBody>
      </p:sp>
      <p:pic>
        <p:nvPicPr>
          <p:cNvPr id="4" name="Контейнер за съдържание 3" descr="IP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0108"/>
            <a:ext cx="9144000" cy="58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01" r="24420" b="8824"/>
          <a:stretch>
            <a:fillRect/>
          </a:stretch>
        </p:blipFill>
        <p:spPr bwMode="auto">
          <a:xfrm>
            <a:off x="7643834" y="0"/>
            <a:ext cx="1500166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572396" cy="1071546"/>
          </a:xfrm>
        </p:spPr>
        <p:txBody>
          <a:bodyPr>
            <a:normAutofit fontScale="90000"/>
          </a:bodyPr>
          <a:lstStyle/>
          <a:p>
            <a:pPr algn="ctr"/>
            <a:r>
              <a:rPr lang="bg-BG" sz="2800" dirty="0" smtClean="0">
                <a:solidFill>
                  <a:srgbClr val="C00000"/>
                </a:solidFill>
                <a:effectLst/>
              </a:rPr>
              <a:t>Отбелязване деня на земята и в извънредното положение от децата на група “</a:t>
            </a:r>
            <a:r>
              <a:rPr lang="bg-BG" sz="2800" dirty="0" err="1" smtClean="0">
                <a:solidFill>
                  <a:srgbClr val="C00000"/>
                </a:solidFill>
                <a:effectLst/>
              </a:rPr>
              <a:t>бамби</a:t>
            </a:r>
            <a:r>
              <a:rPr lang="bg-BG" sz="2800" dirty="0" smtClean="0">
                <a:solidFill>
                  <a:srgbClr val="C00000"/>
                </a:solidFill>
                <a:effectLst/>
              </a:rPr>
              <a:t>”</a:t>
            </a:r>
            <a:endParaRPr lang="bg-BG" sz="2800" dirty="0">
              <a:solidFill>
                <a:srgbClr val="C00000"/>
              </a:solidFill>
              <a:effectLst/>
            </a:endParaRPr>
          </a:p>
        </p:txBody>
      </p:sp>
      <p:pic>
        <p:nvPicPr>
          <p:cNvPr id="4" name="Контейнер за съдържание 3" descr="IP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1546"/>
            <a:ext cx="9144000" cy="5786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01" r="24420" b="8824"/>
          <a:stretch>
            <a:fillRect/>
          </a:stretch>
        </p:blipFill>
        <p:spPr bwMode="auto">
          <a:xfrm>
            <a:off x="7643834" y="0"/>
            <a:ext cx="1500166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7643834" cy="1142984"/>
          </a:xfrm>
        </p:spPr>
        <p:txBody>
          <a:bodyPr>
            <a:normAutofit/>
          </a:bodyPr>
          <a:lstStyle/>
          <a:p>
            <a:pPr algn="ctr"/>
            <a:r>
              <a:rPr lang="bg-BG" sz="2800" dirty="0" err="1" smtClean="0">
                <a:solidFill>
                  <a:srgbClr val="C00000"/>
                </a:solidFill>
                <a:effectLst/>
              </a:rPr>
              <a:t>Векикден</a:t>
            </a:r>
            <a:r>
              <a:rPr lang="bg-BG" sz="2800" dirty="0" smtClean="0">
                <a:solidFill>
                  <a:srgbClr val="C00000"/>
                </a:solidFill>
                <a:effectLst/>
              </a:rPr>
              <a:t> на група “</a:t>
            </a:r>
            <a:r>
              <a:rPr lang="bg-BG" sz="2800" dirty="0" err="1" smtClean="0">
                <a:solidFill>
                  <a:srgbClr val="C00000"/>
                </a:solidFill>
                <a:effectLst/>
              </a:rPr>
              <a:t>бамби</a:t>
            </a:r>
            <a:r>
              <a:rPr lang="bg-BG" sz="2800" dirty="0" smtClean="0">
                <a:solidFill>
                  <a:srgbClr val="C00000"/>
                </a:solidFill>
                <a:effectLst/>
              </a:rPr>
              <a:t>”</a:t>
            </a:r>
            <a:endParaRPr lang="bg-BG" sz="2800" dirty="0">
              <a:solidFill>
                <a:srgbClr val="C00000"/>
              </a:solidFill>
              <a:effectLst/>
            </a:endParaRPr>
          </a:p>
        </p:txBody>
      </p:sp>
      <p:pic>
        <p:nvPicPr>
          <p:cNvPr id="4" name="Контейнер за съдържание 3" descr="VK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8670"/>
            <a:ext cx="9144000" cy="5929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01" r="24420" b="8824"/>
          <a:stretch>
            <a:fillRect/>
          </a:stretch>
        </p:blipFill>
        <p:spPr bwMode="auto">
          <a:xfrm>
            <a:off x="7643834" y="0"/>
            <a:ext cx="1500166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428728" y="0"/>
            <a:ext cx="4910142" cy="928670"/>
          </a:xfrm>
        </p:spPr>
        <p:txBody>
          <a:bodyPr>
            <a:noAutofit/>
          </a:bodyPr>
          <a:lstStyle/>
          <a:p>
            <a:pPr algn="ctr"/>
            <a:r>
              <a:rPr lang="bg-BG" sz="2800" dirty="0" smtClean="0">
                <a:solidFill>
                  <a:srgbClr val="FF0000"/>
                </a:solidFill>
                <a:effectLst/>
              </a:rPr>
              <a:t>Учебна ЕВАКУАЦИЯ-</a:t>
            </a:r>
            <a:br>
              <a:rPr lang="bg-BG" sz="2800" dirty="0" smtClean="0">
                <a:solidFill>
                  <a:srgbClr val="FF0000"/>
                </a:solidFill>
                <a:effectLst/>
              </a:rPr>
            </a:br>
            <a:r>
              <a:rPr lang="bg-BG" sz="2800" dirty="0" smtClean="0">
                <a:solidFill>
                  <a:srgbClr val="FF0000"/>
                </a:solidFill>
                <a:effectLst/>
              </a:rPr>
              <a:t>ИНТЕРЕСНО И ПОЛЕЗНО</a:t>
            </a:r>
            <a:endParaRPr lang="bg-BG" sz="28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Контейнер за съдържание 3" descr="евакуация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" y="928670"/>
            <a:ext cx="9139804" cy="592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290208160945_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72" y="1"/>
            <a:ext cx="1428728" cy="13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357290" y="0"/>
            <a:ext cx="5715040" cy="1071546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>
                <a:solidFill>
                  <a:srgbClr val="FF0000"/>
                </a:solidFill>
                <a:effectLst/>
              </a:rPr>
              <a:t>     ГОСТИ В ДЕТСКАТА ГРАДИНА ПО ПРОЕКТ НА ЕРАЗЪМ</a:t>
            </a:r>
            <a:endParaRPr lang="bg-BG" sz="28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Контейнер за съдържание 3" descr="ЕРАЗЪМ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0108"/>
            <a:ext cx="9144000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290208160945_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710" y="1"/>
            <a:ext cx="1357290" cy="128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ътуване">
  <a:themeElements>
    <a:clrScheme name="Пътуване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Пътуване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Пътуване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1006</TotalTime>
  <Words>1248</Words>
  <Application>Microsoft Office PowerPoint</Application>
  <PresentationFormat>Презентация на цял екран (4:3)</PresentationFormat>
  <Paragraphs>153</Paragraphs>
  <Slides>72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72</vt:i4>
      </vt:variant>
    </vt:vector>
  </HeadingPairs>
  <TitlesOfParts>
    <vt:vector size="77" baseType="lpstr">
      <vt:lpstr>Aparajita</vt:lpstr>
      <vt:lpstr>Franklin Gothic Book</vt:lpstr>
      <vt:lpstr>Franklin Gothic Medium</vt:lpstr>
      <vt:lpstr>Wingdings 2</vt:lpstr>
      <vt:lpstr>Пътуване</vt:lpstr>
      <vt:lpstr>ДЕТСКА ГРАДИНА “РАДОСТ”, ГР.СВИЩОВ</vt:lpstr>
      <vt:lpstr>Детска градина „Радост“ се помещава в прекрасна, наскоро реновирана сграда с прилежащ към нея просторен двор с шест обновени и обезопасени площадки за игра, спортна площадка, опитно поле, зелени площи.</vt:lpstr>
      <vt:lpstr>Високо квалифициран педагогически екип, логопед, психолог, две медицински сестри и отлично обучен непедагогически персонал, всеотдайно се грижат за отглеждането, възпитанието и обучението на 134 деца, разпределени в шест възрастови групи. </vt:lpstr>
      <vt:lpstr>Учебно-възпитателният процес в детската градина е обезпечен със съвременни, модерни технологични средства, кътове за игри и материали. Просторен, добре оборудван физкултурен салон и закрит плувен басейн осигуряват отлична база за ежедневни закалителни процедури и спорт. </vt:lpstr>
      <vt:lpstr>В дг “радост” се провеждат дейности по избор : йога, народни танци, монтесори и английски език</vt:lpstr>
      <vt:lpstr>През тази учебна година в детската градина тематичната проверка е  “съвременни тенденции в обучението на децата от предучилищна възраст по екология”.</vt:lpstr>
      <vt:lpstr>Педагогическа практика  “утринна приказка” в дг “радост”</vt:lpstr>
      <vt:lpstr>Учебна ЕВАКУАЦИЯ- ИНТЕРЕСНО И ПОЛЕЗНО</vt:lpstr>
      <vt:lpstr>     ГОСТИ В ДЕТСКАТА ГРАДИНА ПО ПРОЕКТ НА ЕРАЗЪМ</vt:lpstr>
      <vt:lpstr>“ЕСЕННА МАГИЯ”  В ДЕТСКАТА ГРАДИНА</vt:lpstr>
      <vt:lpstr>  КУЛИНАРЕН КОНКУРС  “СПЕЦИАЛИТЕТА НА ТАТИ”</vt:lpstr>
      <vt:lpstr>                   КОЛЕДНО ВЪЛШЕБСТВО</vt:lpstr>
      <vt:lpstr>                   КОЛЕДЕН БАЗАР</vt:lpstr>
      <vt:lpstr>29. 02. 2020Г.- ДЕН НА ПОДАРЪЦИТЕ ПОД НАСЛОВ “ДЕНЯТ ЗА НАс Е ПОДАРЕН, НЕКА ВСЕКИ Е ДАРЕН!”</vt:lpstr>
      <vt:lpstr>  БАБА МАРТА БЪРЗАЛА, МАРТЕНИЧКИ ВЪРЗАЛА!</vt:lpstr>
      <vt:lpstr>ОТБЕЛЯЗВАНЕ НА НАЦИОНАЛНИЯ ПРАЗНИК НА БЪЛГАРИЯ - 3 МАРТ</vt:lpstr>
      <vt:lpstr>ШЕСТВИЕ ПО повод 3 МАРТ</vt:lpstr>
      <vt:lpstr>Учебни материали и пособия, изработени от педагогичесКите специалисти в детската градина</vt:lpstr>
      <vt:lpstr>Учебни материали и пособия, изработени от педагогичесКите специалисти в детската градина</vt:lpstr>
      <vt:lpstr>Учебни материали и пособия, изработени от педагогичесКите специалисти в детската градина</vt:lpstr>
      <vt:lpstr>Учебни материали и пособия, изработени от педагогичесКите специалисти в детската градина</vt:lpstr>
      <vt:lpstr>Учебни материали и пособия, изработени от педагогичесКите специалисти в детската градина</vt:lpstr>
      <vt:lpstr>Учебни материали и пособия, изработени от педагогичесКите специалисти в детската градина</vt:lpstr>
      <vt:lpstr>Учебни материали и пособия, изработени от педагогичесКите специалисти в детската градина</vt:lpstr>
      <vt:lpstr>Учебни материали и пособия, изработени от педагогичесКите специалисти в детската градина</vt:lpstr>
      <vt:lpstr>В националната седмица на четенето гости четоха приказки на децата от група “детелини”</vt:lpstr>
      <vt:lpstr>Засаждане на семена в група “детелини”</vt:lpstr>
      <vt:lpstr>Работилница ЗА МАРТЕНИЦИ  с мама и тати В ГРУПА “ДЕТЕЛИНИ”</vt:lpstr>
      <vt:lpstr>Поздрав за мама</vt:lpstr>
      <vt:lpstr>Интересно дистанционно забавление</vt:lpstr>
      <vt:lpstr>в извънредното положение С  любимите книжки</vt:lpstr>
      <vt:lpstr>Много дистанционни занимания</vt:lpstr>
      <vt:lpstr>В IБ група “палавници”-  седмица на бащата</vt:lpstr>
      <vt:lpstr>Игрите монтесори са най - забавни в група “палавници”</vt:lpstr>
      <vt:lpstr>Засаждане на семена от най-малките деЦА В ДЕТСКАТА ГРАДИНА  ОТ  група “палавници”</vt:lpstr>
      <vt:lpstr>Танцуването на балет Е ЗАБАВНО в груПа “палавници”</vt:lpstr>
      <vt:lpstr>Лесно и забавно е ИЗРАБОТВАНЕТО на мартенички с мама В ГРУПА “ПАЛАВНИЦИ”</vt:lpstr>
      <vt:lpstr>С много обич за мама в група “палавници”</vt:lpstr>
      <vt:lpstr>Малките палавници се забавляват в извънредното положение</vt:lpstr>
      <vt:lpstr>Приказки за лека нощ с тати Във ii а група “звездички”</vt:lpstr>
      <vt:lpstr>Ден на християнското семейство в група “звездички” </vt:lpstr>
      <vt:lpstr>Участие на група “звездички” в кулинарния конкурс “специалитета на тати”</vt:lpstr>
      <vt:lpstr>Спортуваме с мама и тати в група “звездички”</vt:lpstr>
      <vt:lpstr>        Да посадим семенца в група в    “звездички”</vt:lpstr>
      <vt:lpstr>И група “звездички” се обучават дистанционно </vt:lpstr>
      <vt:lpstr> деца и родители от iiб група “слънчице” дават добър пример</vt:lpstr>
      <vt:lpstr>Първата есенна разходка на група  “слънчице” на тема “на улицата в безопасност”</vt:lpstr>
      <vt:lpstr>полезно наблюдение на група “слънчице” в пожарната служба, спешна помощ и полицията</vt:lpstr>
      <vt:lpstr> децата от група “слънчице” на гости в библиотеката към читалището</vt:lpstr>
      <vt:lpstr>Запознаване с професията на тати в група “слънчице” през седмицата на бащата</vt:lpstr>
      <vt:lpstr>Засаждане на градинка от децата на група “слънчице”, която радва с много красота</vt:lpstr>
      <vt:lpstr>   малките еколози от група “слънчице” си посадиха гора</vt:lpstr>
      <vt:lpstr>Денят на християнското семейство отбелязан със забавна кулинарна надпревара в група “слънчице”</vt:lpstr>
      <vt:lpstr>Участие на група “слънчице” с танц “РОЖДЕСТВО” НА КОЛЕДЕН КОНЦЕРТ</vt:lpstr>
      <vt:lpstr>БАБОМАРТЕНСКА РАБОТИЛНИЦА С МАМА И БАБА в група “слънчице”</vt:lpstr>
      <vt:lpstr>И ВКЪЩИ СЕ ОБУЧАВАт децата от група “СЛЪНЧИЦЕ” В ИЗЪНРЕДНОТО ПОЛОЖЕНИЕ</vt:lpstr>
      <vt:lpstr> ВКЪЩИ СЕ СПРАВЯТ С РАЗЛИЧНИ ЗАДАЧИ ДЕЦАТА ОТ ГРУПА “СЛЪНЧИЦЕ”</vt:lpstr>
      <vt:lpstr>В III група “пчелички” мама чете приказка в седмицата на четенето</vt:lpstr>
      <vt:lpstr>Децата от група “пчелички” в седмицата на четенето на посещение в  соу  “цветан радославов”</vt:lpstr>
      <vt:lpstr>Забавно преживяване в седмицата на бащата в група “пчелички”</vt:lpstr>
      <vt:lpstr>ЗАСЖДАНЕ НА семена ОТ децата в група “пчелички”</vt:lpstr>
      <vt:lpstr>Играейки децата от група “пчелички” опознават приРодата</vt:lpstr>
      <vt:lpstr>Приготвено с много желание всичко е вкусно В ГРУПА “ПЧЕЛИЧКИ”</vt:lpstr>
      <vt:lpstr>Бабомартенска работилница с мама в група “пчелички”</vt:lpstr>
      <vt:lpstr>Поздравителен концерт от IV група “бамби” към гости в дг “радост” по проект на еразъм</vt:lpstr>
      <vt:lpstr>Игри с татковците в група “бамби” В сЕдмицата на бащата</vt:lpstr>
      <vt:lpstr>Участие на група “бамби” в новогодишния концерт на община свищов</vt:lpstr>
      <vt:lpstr>Празничен поздрав по повод  3 март от група “бамби”</vt:lpstr>
      <vt:lpstr>Забавно и ИНРЕРЕСНО в извънредното положение ЗА ДЕЦАТА ОТ ГРУПА “БАМБИ”</vt:lpstr>
      <vt:lpstr>От сръчните ръчички на децата от група “бамби” в извънредното положение</vt:lpstr>
      <vt:lpstr>Отбелязване деня на земята и в извънредното положение от децата на група “бамби”</vt:lpstr>
      <vt:lpstr>Векикден на група “бамби”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ДЕТСКА ГРАДИНА “РАДОСТ”, ГР.СВИЩОВ</dc:title>
  <dc:creator>acer</dc:creator>
  <cp:lastModifiedBy>Administrator</cp:lastModifiedBy>
  <cp:revision>148</cp:revision>
  <dcterms:created xsi:type="dcterms:W3CDTF">2020-05-01T10:40:45Z</dcterms:created>
  <dcterms:modified xsi:type="dcterms:W3CDTF">2020-05-13T12:53:50Z</dcterms:modified>
</cp:coreProperties>
</file>